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9" r:id="rId21"/>
    <p:sldId id="280" r:id="rId22"/>
    <p:sldId id="281" r:id="rId23"/>
    <p:sldId id="285" r:id="rId24"/>
    <p:sldId id="286" r:id="rId2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1770"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72831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815"/>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2292429" y="2707958"/>
            <a:ext cx="4756666" cy="2647474"/>
          </a:xfrm>
          <a:prstGeom prst="rect">
            <a:avLst/>
          </a:prstGeom>
        </p:spPr>
      </p:pic>
      <p:sp>
        <p:nvSpPr>
          <p:cNvPr id="5" name="Text 1"/>
          <p:cNvSpPr/>
          <p:nvPr/>
        </p:nvSpPr>
        <p:spPr>
          <a:xfrm>
            <a:off x="7581067" y="794147"/>
            <a:ext cx="4771906" cy="1985248"/>
          </a:xfrm>
          <a:prstGeom prst="rect">
            <a:avLst/>
          </a:prstGeom>
          <a:noFill/>
          <a:ln/>
        </p:spPr>
        <p:txBody>
          <a:bodyPr wrap="square" rtlCol="0" anchor="t"/>
          <a:lstStyle/>
          <a:p>
            <a:pPr marL="0" indent="0">
              <a:lnSpc>
                <a:spcPts val="5212"/>
              </a:lnSpc>
              <a:buNone/>
            </a:pPr>
            <a:r>
              <a:rPr lang="en-US" sz="4400" dirty="0"/>
              <a:t>ESP32 Based Smart Water Control System</a:t>
            </a:r>
            <a:endParaRPr lang="en-US" sz="4169" dirty="0"/>
          </a:p>
        </p:txBody>
      </p:sp>
      <p:sp>
        <p:nvSpPr>
          <p:cNvPr id="6" name="Text 2"/>
          <p:cNvSpPr/>
          <p:nvPr/>
        </p:nvSpPr>
        <p:spPr>
          <a:xfrm>
            <a:off x="7581067" y="2991088"/>
            <a:ext cx="4771906" cy="338852"/>
          </a:xfrm>
          <a:prstGeom prst="rect">
            <a:avLst/>
          </a:prstGeom>
          <a:noFill/>
          <a:ln/>
        </p:spPr>
        <p:txBody>
          <a:bodyPr wrap="none" rtlCol="0" anchor="t"/>
          <a:lstStyle/>
          <a:p>
            <a:pPr marL="0" indent="0">
              <a:lnSpc>
                <a:spcPts val="2668"/>
              </a:lnSpc>
              <a:buNone/>
            </a:pPr>
            <a:r>
              <a:rPr lang="tr-TR" sz="1600" b="1" dirty="0"/>
              <a:t>Project </a:t>
            </a:r>
            <a:r>
              <a:rPr lang="tr-TR" sz="1600" b="1" dirty="0" err="1"/>
              <a:t>Managers</a:t>
            </a:r>
            <a:r>
              <a:rPr lang="tr-TR" sz="1600" b="1" dirty="0"/>
              <a:t>:</a:t>
            </a:r>
            <a:endParaRPr lang="en-US" sz="1668" b="1" dirty="0"/>
          </a:p>
        </p:txBody>
      </p:sp>
      <p:sp>
        <p:nvSpPr>
          <p:cNvPr id="7" name="Text 3"/>
          <p:cNvSpPr/>
          <p:nvPr/>
        </p:nvSpPr>
        <p:spPr>
          <a:xfrm>
            <a:off x="7919799" y="3520559"/>
            <a:ext cx="4433173" cy="338852"/>
          </a:xfrm>
          <a:prstGeom prst="rect">
            <a:avLst/>
          </a:prstGeom>
          <a:noFill/>
          <a:ln/>
        </p:spPr>
        <p:txBody>
          <a:bodyPr wrap="none" rtlCol="0" anchor="t"/>
          <a:lstStyle/>
          <a:p>
            <a:pPr marL="342900" indent="-342900" algn="l">
              <a:lnSpc>
                <a:spcPts val="2668"/>
              </a:lnSpc>
              <a:buSzPct val="100000"/>
              <a:buChar char="•"/>
            </a:pPr>
            <a:r>
              <a:rPr lang="en-US" sz="1668" dirty="0">
                <a:solidFill>
                  <a:srgbClr val="272525"/>
                </a:solidFill>
                <a:latin typeface="Eudoxus Sans" pitchFamily="34" charset="0"/>
                <a:ea typeface="Eudoxus Sans" pitchFamily="34" charset="-122"/>
                <a:cs typeface="Eudoxus Sans" pitchFamily="34" charset="-120"/>
              </a:rPr>
              <a:t>Ahmed Bera Ekimci  </a:t>
            </a:r>
            <a:endParaRPr lang="en-US" sz="1668" dirty="0"/>
          </a:p>
        </p:txBody>
      </p:sp>
      <p:sp>
        <p:nvSpPr>
          <p:cNvPr id="8" name="Text 4"/>
          <p:cNvSpPr/>
          <p:nvPr/>
        </p:nvSpPr>
        <p:spPr>
          <a:xfrm>
            <a:off x="7919799" y="3944064"/>
            <a:ext cx="4433173" cy="338852"/>
          </a:xfrm>
          <a:prstGeom prst="rect">
            <a:avLst/>
          </a:prstGeom>
          <a:noFill/>
          <a:ln/>
        </p:spPr>
        <p:txBody>
          <a:bodyPr wrap="none" rtlCol="0" anchor="t"/>
          <a:lstStyle/>
          <a:p>
            <a:pPr algn="l">
              <a:lnSpc>
                <a:spcPts val="2668"/>
              </a:lnSpc>
              <a:buSzPct val="100000"/>
            </a:pPr>
            <a:endParaRPr lang="en-US" sz="1668" dirty="0"/>
          </a:p>
        </p:txBody>
      </p:sp>
      <p:sp>
        <p:nvSpPr>
          <p:cNvPr id="11" name="Text 7"/>
          <p:cNvSpPr/>
          <p:nvPr/>
        </p:nvSpPr>
        <p:spPr>
          <a:xfrm>
            <a:off x="7581067" y="3906875"/>
            <a:ext cx="4771906" cy="338852"/>
          </a:xfrm>
          <a:prstGeom prst="rect">
            <a:avLst/>
          </a:prstGeom>
          <a:noFill/>
          <a:ln/>
        </p:spPr>
        <p:txBody>
          <a:bodyPr wrap="none" rtlCol="0" anchor="t"/>
          <a:lstStyle/>
          <a:p>
            <a:pPr marL="0" indent="0">
              <a:lnSpc>
                <a:spcPts val="2668"/>
              </a:lnSpc>
              <a:buNone/>
            </a:pPr>
            <a:r>
              <a:rPr lang="tr-TR" sz="1668" b="1" dirty="0" err="1">
                <a:solidFill>
                  <a:srgbClr val="272525"/>
                </a:solidFill>
                <a:latin typeface="Eudoxus Sans" pitchFamily="34" charset="0"/>
                <a:ea typeface="Eudoxus Sans" pitchFamily="34" charset="-122"/>
                <a:cs typeface="Eudoxus Sans" pitchFamily="34" charset="-120"/>
              </a:rPr>
              <a:t>Date</a:t>
            </a:r>
            <a:r>
              <a:rPr lang="en-US" sz="1668" b="1" dirty="0">
                <a:solidFill>
                  <a:srgbClr val="272525"/>
                </a:solidFill>
                <a:latin typeface="Eudoxus Sans" pitchFamily="34" charset="0"/>
                <a:ea typeface="Eudoxus Sans" pitchFamily="34" charset="-122"/>
                <a:cs typeface="Eudoxus Sans" pitchFamily="34" charset="-120"/>
              </a:rPr>
              <a:t> :</a:t>
            </a:r>
            <a:r>
              <a:rPr lang="en-US" sz="1668" dirty="0">
                <a:solidFill>
                  <a:srgbClr val="272525"/>
                </a:solidFill>
                <a:latin typeface="Eudoxus Sans" pitchFamily="34" charset="0"/>
                <a:ea typeface="Eudoxus Sans" pitchFamily="34" charset="-122"/>
                <a:cs typeface="Eudoxus Sans" pitchFamily="34" charset="-120"/>
              </a:rPr>
              <a:t> </a:t>
            </a:r>
            <a:endParaRPr lang="en-US" sz="1668" dirty="0"/>
          </a:p>
        </p:txBody>
      </p:sp>
      <p:sp>
        <p:nvSpPr>
          <p:cNvPr id="12" name="Text 8"/>
          <p:cNvSpPr/>
          <p:nvPr/>
        </p:nvSpPr>
        <p:spPr>
          <a:xfrm>
            <a:off x="7919799" y="4436346"/>
            <a:ext cx="4433173" cy="338852"/>
          </a:xfrm>
          <a:prstGeom prst="rect">
            <a:avLst/>
          </a:prstGeom>
          <a:noFill/>
          <a:ln/>
        </p:spPr>
        <p:txBody>
          <a:bodyPr wrap="none" rtlCol="0" anchor="t"/>
          <a:lstStyle/>
          <a:p>
            <a:pPr marL="342900" indent="-342900" algn="l">
              <a:lnSpc>
                <a:spcPts val="2668"/>
              </a:lnSpc>
              <a:buSzPct val="100000"/>
              <a:buChar char="•"/>
            </a:pPr>
            <a:r>
              <a:rPr lang="en-US" sz="1668" dirty="0">
                <a:solidFill>
                  <a:srgbClr val="272525"/>
                </a:solidFill>
                <a:latin typeface="Eudoxus Sans" pitchFamily="34" charset="0"/>
                <a:ea typeface="Eudoxus Sans" pitchFamily="34" charset="-122"/>
                <a:cs typeface="Eudoxus Sans" pitchFamily="34" charset="-120"/>
              </a:rPr>
              <a:t>22.05.2024</a:t>
            </a:r>
            <a:endParaRPr lang="en-US" sz="1668" dirty="0"/>
          </a:p>
        </p:txBody>
      </p:sp>
      <p:sp>
        <p:nvSpPr>
          <p:cNvPr id="13" name="Text 9"/>
          <p:cNvSpPr/>
          <p:nvPr/>
        </p:nvSpPr>
        <p:spPr>
          <a:xfrm>
            <a:off x="7581067" y="6591419"/>
            <a:ext cx="4771906" cy="338852"/>
          </a:xfrm>
          <a:prstGeom prst="rect">
            <a:avLst/>
          </a:prstGeom>
          <a:noFill/>
          <a:ln/>
        </p:spPr>
        <p:txBody>
          <a:bodyPr wrap="none" rtlCol="0" anchor="t"/>
          <a:lstStyle/>
          <a:p>
            <a:pPr marL="0" indent="0">
              <a:lnSpc>
                <a:spcPts val="2668"/>
              </a:lnSpc>
              <a:buNone/>
            </a:pPr>
            <a:endParaRPr lang="en-US" sz="1668" dirty="0"/>
          </a:p>
        </p:txBody>
      </p:sp>
      <p:sp>
        <p:nvSpPr>
          <p:cNvPr id="14" name="Text 10"/>
          <p:cNvSpPr/>
          <p:nvPr/>
        </p:nvSpPr>
        <p:spPr>
          <a:xfrm>
            <a:off x="7581067" y="7120890"/>
            <a:ext cx="4771906" cy="338852"/>
          </a:xfrm>
          <a:prstGeom prst="rect">
            <a:avLst/>
          </a:prstGeom>
          <a:noFill/>
          <a:ln/>
        </p:spPr>
        <p:txBody>
          <a:bodyPr wrap="none" rtlCol="0" anchor="t"/>
          <a:lstStyle/>
          <a:p>
            <a:pPr marL="0" indent="0">
              <a:lnSpc>
                <a:spcPts val="2668"/>
              </a:lnSpc>
              <a:buNone/>
            </a:pPr>
            <a:endParaRPr lang="en-US" sz="166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018103"/>
            <a:ext cx="5554980" cy="694373"/>
          </a:xfrm>
          <a:prstGeom prst="rect">
            <a:avLst/>
          </a:prstGeom>
          <a:noFill/>
          <a:ln/>
        </p:spPr>
        <p:txBody>
          <a:bodyPr wrap="none" rtlCol="0" anchor="t"/>
          <a:lstStyle/>
          <a:p>
            <a:pPr marL="0" indent="0">
              <a:lnSpc>
                <a:spcPts val="5468"/>
              </a:lnSpc>
              <a:buNone/>
            </a:pPr>
            <a:r>
              <a:rPr lang="tr-TR" sz="4400" b="1" dirty="0" err="1"/>
              <a:t>Solenoid</a:t>
            </a:r>
            <a:r>
              <a:rPr lang="tr-TR" sz="4400" b="1" dirty="0"/>
              <a:t> </a:t>
            </a:r>
            <a:r>
              <a:rPr lang="tr-TR" sz="4400" b="1" dirty="0" err="1"/>
              <a:t>Valves</a:t>
            </a:r>
            <a:endParaRPr lang="en-US" sz="4374" b="1" dirty="0"/>
          </a:p>
        </p:txBody>
      </p:sp>
      <p:sp>
        <p:nvSpPr>
          <p:cNvPr id="5" name="Text 2"/>
          <p:cNvSpPr/>
          <p:nvPr/>
        </p:nvSpPr>
        <p:spPr>
          <a:xfrm>
            <a:off x="2037993" y="2245638"/>
            <a:ext cx="5006221" cy="1066205"/>
          </a:xfrm>
          <a:prstGeom prst="rect">
            <a:avLst/>
          </a:prstGeom>
          <a:noFill/>
          <a:ln/>
        </p:spPr>
        <p:txBody>
          <a:bodyPr wrap="square" rtlCol="0" anchor="t"/>
          <a:lstStyle/>
          <a:p>
            <a:r>
              <a:rPr lang="en-US" sz="1600" dirty="0"/>
              <a:t>Solenoid valves are a critical part of the water control system. These valves, which open and close with electrical signals, control the water flow.</a:t>
            </a:r>
          </a:p>
          <a:p>
            <a:r>
              <a:rPr lang="en-US" sz="1600" dirty="0"/>
              <a:t>Solenoid valves enable safe and precise water distribution. In the smart water control system, they are used as main and auxiliary valves, allowing for water flow management.</a:t>
            </a:r>
          </a:p>
        </p:txBody>
      </p:sp>
      <p:pic>
        <p:nvPicPr>
          <p:cNvPr id="7" name="Image 1" descr="preencoded.png"/>
          <p:cNvPicPr>
            <a:picLocks noChangeAspect="1"/>
          </p:cNvPicPr>
          <p:nvPr/>
        </p:nvPicPr>
        <p:blipFill>
          <a:blip r:embed="rId4"/>
          <a:stretch>
            <a:fillRect/>
          </a:stretch>
        </p:blipFill>
        <p:spPr>
          <a:xfrm>
            <a:off x="8726686" y="2295644"/>
            <a:ext cx="2740343" cy="4110514"/>
          </a:xfrm>
          <a:prstGeom prst="rect">
            <a:avLst/>
          </a:prstGeom>
        </p:spPr>
      </p:pic>
      <p:sp>
        <p:nvSpPr>
          <p:cNvPr id="8" name="Text 4"/>
          <p:cNvSpPr/>
          <p:nvPr/>
        </p:nvSpPr>
        <p:spPr>
          <a:xfrm>
            <a:off x="7593806" y="6656070"/>
            <a:ext cx="500622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713422"/>
            <a:ext cx="5554980" cy="694373"/>
          </a:xfrm>
          <a:prstGeom prst="rect">
            <a:avLst/>
          </a:prstGeom>
          <a:noFill/>
          <a:ln/>
        </p:spPr>
        <p:txBody>
          <a:bodyPr wrap="none" rtlCol="0" anchor="t"/>
          <a:lstStyle/>
          <a:p>
            <a:r>
              <a:rPr lang="tr-TR" sz="4400" b="1" dirty="0" err="1"/>
              <a:t>Energy</a:t>
            </a:r>
            <a:r>
              <a:rPr lang="tr-TR" sz="4400" b="1" dirty="0"/>
              <a:t> Management</a:t>
            </a:r>
          </a:p>
        </p:txBody>
      </p:sp>
      <p:sp>
        <p:nvSpPr>
          <p:cNvPr id="5" name="Text 2"/>
          <p:cNvSpPr/>
          <p:nvPr/>
        </p:nvSpPr>
        <p:spPr>
          <a:xfrm>
            <a:off x="2393394" y="1829872"/>
            <a:ext cx="4650819" cy="1066205"/>
          </a:xfrm>
          <a:prstGeom prst="rect">
            <a:avLst/>
          </a:prstGeom>
          <a:noFill/>
          <a:ln/>
        </p:spPr>
        <p:txBody>
          <a:bodyPr wrap="square" rtlCol="0" anchor="t"/>
          <a:lstStyle/>
          <a:p>
            <a:pPr marL="342900" indent="-342900" algn="l">
              <a:lnSpc>
                <a:spcPts val="2799"/>
              </a:lnSpc>
              <a:buSzPct val="100000"/>
              <a:buChar char="•"/>
            </a:pPr>
            <a:r>
              <a:rPr lang="en-US" sz="1600" b="1" dirty="0"/>
              <a:t>ESP32 Microcontroller:</a:t>
            </a:r>
            <a:r>
              <a:rPr lang="en-US" sz="1600" dirty="0"/>
              <a:t> Nominal operating voltage and current requirements of ESP32 (3.3V 500mA).</a:t>
            </a:r>
            <a:endParaRPr lang="en-US" sz="1750" dirty="0"/>
          </a:p>
        </p:txBody>
      </p:sp>
      <p:sp>
        <p:nvSpPr>
          <p:cNvPr id="6" name="Text 3"/>
          <p:cNvSpPr/>
          <p:nvPr/>
        </p:nvSpPr>
        <p:spPr>
          <a:xfrm>
            <a:off x="2393394" y="2984897"/>
            <a:ext cx="4650819" cy="1066205"/>
          </a:xfrm>
          <a:prstGeom prst="rect">
            <a:avLst/>
          </a:prstGeom>
          <a:noFill/>
          <a:ln/>
        </p:spPr>
        <p:txBody>
          <a:bodyPr wrap="square" rtlCol="0" anchor="t"/>
          <a:lstStyle/>
          <a:p>
            <a:pPr marL="342900" indent="-342900" algn="l">
              <a:lnSpc>
                <a:spcPts val="2799"/>
              </a:lnSpc>
              <a:buSzPct val="100000"/>
              <a:buChar char="•"/>
            </a:pPr>
            <a:r>
              <a:rPr lang="en-US" sz="1600" b="1" dirty="0"/>
              <a:t>Relay Module:</a:t>
            </a:r>
            <a:r>
              <a:rPr lang="en-US" sz="1600" dirty="0"/>
              <a:t> Voltage and current values required for the relay module to operate (5V 70mA for each relay).</a:t>
            </a:r>
            <a:endParaRPr lang="en-US" sz="1750" dirty="0"/>
          </a:p>
        </p:txBody>
      </p:sp>
      <p:sp>
        <p:nvSpPr>
          <p:cNvPr id="13" name="Text 10"/>
          <p:cNvSpPr/>
          <p:nvPr/>
        </p:nvSpPr>
        <p:spPr>
          <a:xfrm>
            <a:off x="7593806" y="1940957"/>
            <a:ext cx="5006221" cy="355402"/>
          </a:xfrm>
          <a:prstGeom prst="rect">
            <a:avLst/>
          </a:prstGeom>
          <a:noFill/>
          <a:ln/>
        </p:spPr>
        <p:txBody>
          <a:bodyPr wrap="none" rtlCol="0" anchor="t"/>
          <a:lstStyle/>
          <a:p>
            <a:pPr marL="0" indent="0">
              <a:lnSpc>
                <a:spcPts val="2799"/>
              </a:lnSpc>
              <a:buNone/>
            </a:pPr>
            <a:endParaRPr lang="en-US" sz="1750" dirty="0"/>
          </a:p>
        </p:txBody>
      </p:sp>
      <p:pic>
        <p:nvPicPr>
          <p:cNvPr id="14" name="Image 1" descr="preencoded.png"/>
          <p:cNvPicPr>
            <a:picLocks noChangeAspect="1"/>
          </p:cNvPicPr>
          <p:nvPr/>
        </p:nvPicPr>
        <p:blipFill>
          <a:blip r:embed="rId4"/>
          <a:stretch>
            <a:fillRect/>
          </a:stretch>
        </p:blipFill>
        <p:spPr>
          <a:xfrm>
            <a:off x="7593806" y="2546271"/>
            <a:ext cx="5006221" cy="3023354"/>
          </a:xfrm>
          <a:prstGeom prst="rect">
            <a:avLst/>
          </a:prstGeom>
        </p:spPr>
      </p:pic>
      <p:sp>
        <p:nvSpPr>
          <p:cNvPr id="15" name="Text 3">
            <a:extLst>
              <a:ext uri="{FF2B5EF4-FFF2-40B4-BE49-F238E27FC236}">
                <a16:creationId xmlns:a16="http://schemas.microsoft.com/office/drawing/2014/main" id="{05427900-ABC2-504B-B2FD-43471C50999C}"/>
              </a:ext>
            </a:extLst>
          </p:cNvPr>
          <p:cNvSpPr/>
          <p:nvPr/>
        </p:nvSpPr>
        <p:spPr>
          <a:xfrm>
            <a:off x="2385776" y="4166196"/>
            <a:ext cx="4650819" cy="1066205"/>
          </a:xfrm>
          <a:prstGeom prst="rect">
            <a:avLst/>
          </a:prstGeom>
          <a:noFill/>
          <a:ln/>
        </p:spPr>
        <p:txBody>
          <a:bodyPr wrap="square" rtlCol="0" anchor="t"/>
          <a:lstStyle/>
          <a:p>
            <a:pPr marL="342900" indent="-342900" algn="l">
              <a:lnSpc>
                <a:spcPts val="2799"/>
              </a:lnSpc>
              <a:buSzPct val="100000"/>
              <a:buChar char="•"/>
            </a:pPr>
            <a:r>
              <a:rPr lang="en-US" sz="1600" b="1" dirty="0"/>
              <a:t>YFS-201 Water Flow Sensor:</a:t>
            </a:r>
            <a:r>
              <a:rPr lang="en-US" sz="1600" dirty="0"/>
              <a:t> Operating voltage: 5V, Operating current: 10mA (maximum).</a:t>
            </a:r>
            <a:endParaRPr lang="en-US" sz="1750" dirty="0"/>
          </a:p>
        </p:txBody>
      </p:sp>
      <p:sp>
        <p:nvSpPr>
          <p:cNvPr id="16" name="Text 3">
            <a:extLst>
              <a:ext uri="{FF2B5EF4-FFF2-40B4-BE49-F238E27FC236}">
                <a16:creationId xmlns:a16="http://schemas.microsoft.com/office/drawing/2014/main" id="{282F42D3-F8CD-2DBA-7F67-DD4CDC463FE7}"/>
              </a:ext>
            </a:extLst>
          </p:cNvPr>
          <p:cNvSpPr/>
          <p:nvPr/>
        </p:nvSpPr>
        <p:spPr>
          <a:xfrm>
            <a:off x="2490073" y="5248651"/>
            <a:ext cx="4650819" cy="1066205"/>
          </a:xfrm>
          <a:prstGeom prst="rect">
            <a:avLst/>
          </a:prstGeom>
          <a:noFill/>
          <a:ln/>
        </p:spPr>
        <p:txBody>
          <a:bodyPr wrap="square" rtlCol="0" anchor="t"/>
          <a:lstStyle/>
          <a:p>
            <a:pPr marL="342900" indent="-342900" algn="l">
              <a:lnSpc>
                <a:spcPts val="2799"/>
              </a:lnSpc>
              <a:buSzPct val="100000"/>
              <a:buChar char="•"/>
            </a:pPr>
            <a:r>
              <a:rPr lang="en-US" sz="1600" b="1" dirty="0"/>
              <a:t>Solenoid Valve:</a:t>
            </a:r>
            <a:r>
              <a:rPr lang="en-US" sz="1600" dirty="0"/>
              <a:t> Operating voltage: 12V DC or 24V DC (depending on the model), Operating current: 500mA - 1A (depending on the model).</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028581"/>
            <a:ext cx="4755356" cy="416481"/>
          </a:xfrm>
          <a:prstGeom prst="rect">
            <a:avLst/>
          </a:prstGeom>
          <a:noFill/>
          <a:ln/>
        </p:spPr>
        <p:txBody>
          <a:bodyPr wrap="none" rtlCol="0" anchor="t"/>
          <a:lstStyle/>
          <a:p>
            <a:r>
              <a:rPr lang="tr-TR" sz="2800" b="1" dirty="0"/>
              <a:t>Control </a:t>
            </a:r>
            <a:r>
              <a:rPr lang="tr-TR" sz="2800" b="1" dirty="0" err="1"/>
              <a:t>with</a:t>
            </a:r>
            <a:r>
              <a:rPr lang="tr-TR" sz="2800" b="1" dirty="0"/>
              <a:t> </a:t>
            </a:r>
            <a:r>
              <a:rPr lang="tr-TR" sz="2800" b="1" dirty="0" err="1"/>
              <a:t>Blynk</a:t>
            </a:r>
            <a:r>
              <a:rPr lang="tr-TR" sz="2800" b="1" dirty="0"/>
              <a:t> Application</a:t>
            </a:r>
          </a:p>
        </p:txBody>
      </p:sp>
      <p:sp>
        <p:nvSpPr>
          <p:cNvPr id="5" name="Text 2"/>
          <p:cNvSpPr/>
          <p:nvPr/>
        </p:nvSpPr>
        <p:spPr>
          <a:xfrm>
            <a:off x="2037993" y="1894880"/>
            <a:ext cx="5006221" cy="2132409"/>
          </a:xfrm>
          <a:prstGeom prst="rect">
            <a:avLst/>
          </a:prstGeom>
          <a:noFill/>
          <a:ln/>
        </p:spPr>
        <p:txBody>
          <a:bodyPr wrap="square" rtlCol="0" anchor="t"/>
          <a:lstStyle/>
          <a:p>
            <a:pPr marL="0" indent="0">
              <a:lnSpc>
                <a:spcPts val="2799"/>
              </a:lnSpc>
              <a:buNone/>
            </a:pPr>
            <a:r>
              <a:rPr lang="en-US" sz="1600" dirty="0"/>
              <a:t>Blynk application is a powerful platform that you can use to control and monitor IoT projects through smart devices. This section details how to manage your smart water control system with the Blynk application.</a:t>
            </a:r>
            <a:endParaRPr lang="en-US" sz="1750" dirty="0"/>
          </a:p>
        </p:txBody>
      </p:sp>
      <p:pic>
        <p:nvPicPr>
          <p:cNvPr id="6" name="Image 1" descr="preencoded.png"/>
          <p:cNvPicPr>
            <a:picLocks noChangeAspect="1"/>
          </p:cNvPicPr>
          <p:nvPr/>
        </p:nvPicPr>
        <p:blipFill>
          <a:blip r:embed="rId4"/>
          <a:stretch>
            <a:fillRect/>
          </a:stretch>
        </p:blipFill>
        <p:spPr>
          <a:xfrm>
            <a:off x="7593806" y="1944886"/>
            <a:ext cx="5006221" cy="50062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2699980"/>
            <a:ext cx="3332917" cy="416481"/>
          </a:xfrm>
          <a:prstGeom prst="rect">
            <a:avLst/>
          </a:prstGeom>
          <a:noFill/>
          <a:ln/>
        </p:spPr>
        <p:txBody>
          <a:bodyPr wrap="none" rtlCol="0" anchor="t"/>
          <a:lstStyle/>
          <a:p>
            <a:pPr marL="0" indent="0">
              <a:lnSpc>
                <a:spcPts val="3281"/>
              </a:lnSpc>
              <a:buNone/>
            </a:pPr>
            <a:endParaRPr lang="en-US" sz="2624" dirty="0"/>
          </a:p>
        </p:txBody>
      </p:sp>
      <p:sp>
        <p:nvSpPr>
          <p:cNvPr id="5" name="Text 2"/>
          <p:cNvSpPr/>
          <p:nvPr/>
        </p:nvSpPr>
        <p:spPr>
          <a:xfrm>
            <a:off x="2037993" y="3338632"/>
            <a:ext cx="4390430" cy="347186"/>
          </a:xfrm>
          <a:prstGeom prst="rect">
            <a:avLst/>
          </a:prstGeom>
          <a:noFill/>
          <a:ln/>
        </p:spPr>
        <p:txBody>
          <a:bodyPr wrap="none" rtlCol="0" anchor="t"/>
          <a:lstStyle/>
          <a:p>
            <a:r>
              <a:rPr lang="tr-TR" sz="2400" b="1" dirty="0"/>
              <a:t>Installation of </a:t>
            </a:r>
            <a:r>
              <a:rPr lang="tr-TR" sz="2400" b="1" dirty="0" err="1"/>
              <a:t>Blynk</a:t>
            </a:r>
            <a:r>
              <a:rPr lang="tr-TR" sz="2400" b="1" dirty="0"/>
              <a:t> Application</a:t>
            </a:r>
          </a:p>
        </p:txBody>
      </p:sp>
      <p:sp>
        <p:nvSpPr>
          <p:cNvPr id="6" name="Text 3"/>
          <p:cNvSpPr/>
          <p:nvPr/>
        </p:nvSpPr>
        <p:spPr>
          <a:xfrm>
            <a:off x="2393394" y="4019074"/>
            <a:ext cx="10199013" cy="710803"/>
          </a:xfrm>
          <a:prstGeom prst="rect">
            <a:avLst/>
          </a:prstGeom>
          <a:noFill/>
          <a:ln/>
        </p:spPr>
        <p:txBody>
          <a:bodyPr wrap="square" rtlCol="0" anchor="t"/>
          <a:lstStyle/>
          <a:p>
            <a:pPr marL="342900" indent="-342900" algn="l">
              <a:lnSpc>
                <a:spcPts val="2799"/>
              </a:lnSpc>
              <a:buSzPct val="100000"/>
              <a:buChar char="•"/>
            </a:pPr>
            <a:r>
              <a:rPr lang="en-US" sz="1600" b="1" dirty="0"/>
              <a:t>Downloading the Application:</a:t>
            </a:r>
            <a:r>
              <a:rPr lang="en-US" sz="1600" dirty="0"/>
              <a:t> The Blynk application is available for Android and iOS devices. You can download and install the app from Google Play Store or Apple App Store.</a:t>
            </a:r>
            <a:endParaRPr lang="en-US" sz="1750" dirty="0"/>
          </a:p>
        </p:txBody>
      </p:sp>
      <p:sp>
        <p:nvSpPr>
          <p:cNvPr id="7" name="Text 4"/>
          <p:cNvSpPr/>
          <p:nvPr/>
        </p:nvSpPr>
        <p:spPr>
          <a:xfrm>
            <a:off x="2393394" y="4818698"/>
            <a:ext cx="10199013" cy="710803"/>
          </a:xfrm>
          <a:prstGeom prst="rect">
            <a:avLst/>
          </a:prstGeom>
          <a:noFill/>
          <a:ln/>
        </p:spPr>
        <p:txBody>
          <a:bodyPr wrap="square" rtlCol="0" anchor="t"/>
          <a:lstStyle/>
          <a:p>
            <a:pPr marL="342900" indent="-342900" algn="l">
              <a:lnSpc>
                <a:spcPts val="2799"/>
              </a:lnSpc>
              <a:buSzPct val="100000"/>
              <a:buChar char="•"/>
            </a:pPr>
            <a:r>
              <a:rPr lang="en-US" sz="1600" b="1" dirty="0"/>
              <a:t>Registration and Login:</a:t>
            </a:r>
            <a:r>
              <a:rPr lang="en-US" sz="1600" dirty="0"/>
              <a:t> If you are using it for the first time, you need to create an account. If you have an existing account, you can log in with your username and password.</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2433518"/>
            <a:ext cx="3332917" cy="416481"/>
          </a:xfrm>
          <a:prstGeom prst="rect">
            <a:avLst/>
          </a:prstGeom>
          <a:noFill/>
          <a:ln/>
        </p:spPr>
        <p:txBody>
          <a:bodyPr wrap="none" rtlCol="0" anchor="t"/>
          <a:lstStyle/>
          <a:p>
            <a:pPr marL="0" indent="0">
              <a:lnSpc>
                <a:spcPts val="3281"/>
              </a:lnSpc>
              <a:buNone/>
            </a:pPr>
            <a:endParaRPr lang="en-US" sz="2624" dirty="0"/>
          </a:p>
        </p:txBody>
      </p:sp>
      <p:sp>
        <p:nvSpPr>
          <p:cNvPr id="5" name="Text 2"/>
          <p:cNvSpPr/>
          <p:nvPr/>
        </p:nvSpPr>
        <p:spPr>
          <a:xfrm>
            <a:off x="2037993" y="3072170"/>
            <a:ext cx="4296251" cy="347186"/>
          </a:xfrm>
          <a:prstGeom prst="rect">
            <a:avLst/>
          </a:prstGeom>
          <a:noFill/>
          <a:ln/>
        </p:spPr>
        <p:txBody>
          <a:bodyPr wrap="none" rtlCol="0" anchor="t"/>
          <a:lstStyle/>
          <a:p>
            <a:r>
              <a:rPr lang="tr-TR" sz="2400" b="1" dirty="0" err="1"/>
              <a:t>Creating</a:t>
            </a:r>
            <a:r>
              <a:rPr lang="tr-TR" sz="2400" b="1" dirty="0"/>
              <a:t> a </a:t>
            </a:r>
            <a:r>
              <a:rPr lang="tr-TR" sz="2400" b="1" dirty="0" err="1"/>
              <a:t>Blynk</a:t>
            </a:r>
            <a:r>
              <a:rPr lang="tr-TR" sz="2400" b="1" dirty="0"/>
              <a:t> Project</a:t>
            </a:r>
          </a:p>
        </p:txBody>
      </p:sp>
      <p:sp>
        <p:nvSpPr>
          <p:cNvPr id="6" name="Text 3"/>
          <p:cNvSpPr/>
          <p:nvPr/>
        </p:nvSpPr>
        <p:spPr>
          <a:xfrm>
            <a:off x="2393394" y="3752612"/>
            <a:ext cx="10199013" cy="355402"/>
          </a:xfrm>
          <a:prstGeom prst="rect">
            <a:avLst/>
          </a:prstGeom>
          <a:noFill/>
          <a:ln/>
        </p:spPr>
        <p:txBody>
          <a:bodyPr wrap="none" rtlCol="0" anchor="t"/>
          <a:lstStyle/>
          <a:p>
            <a:pPr marL="342900" indent="-342900" algn="l">
              <a:lnSpc>
                <a:spcPts val="2799"/>
              </a:lnSpc>
              <a:buSzPct val="100000"/>
              <a:buChar char="•"/>
            </a:pPr>
            <a:r>
              <a:rPr lang="en-US" sz="1600" b="1" dirty="0"/>
              <a:t>New Project Creation:</a:t>
            </a:r>
            <a:r>
              <a:rPr lang="en-US" sz="1600" dirty="0"/>
              <a:t> Create a new project in the Blynk application and configure the project settings.</a:t>
            </a:r>
            <a:endParaRPr lang="en-US" sz="1750" dirty="0"/>
          </a:p>
        </p:txBody>
      </p:sp>
      <p:sp>
        <p:nvSpPr>
          <p:cNvPr id="7" name="Text 4"/>
          <p:cNvSpPr/>
          <p:nvPr/>
        </p:nvSpPr>
        <p:spPr>
          <a:xfrm>
            <a:off x="2748915" y="4196834"/>
            <a:ext cx="9843492" cy="355402"/>
          </a:xfrm>
          <a:prstGeom prst="rect">
            <a:avLst/>
          </a:prstGeom>
          <a:noFill/>
          <a:ln/>
        </p:spPr>
        <p:txBody>
          <a:bodyPr wrap="none" rtlCol="0" anchor="t"/>
          <a:lstStyle/>
          <a:p>
            <a:pPr marL="685800" lvl="1" indent="-342900" algn="l">
              <a:lnSpc>
                <a:spcPts val="2799"/>
              </a:lnSpc>
              <a:buSzPct val="100000"/>
              <a:buChar char="•"/>
            </a:pPr>
            <a:r>
              <a:rPr lang="tr-TR" sz="1600" b="1" dirty="0"/>
              <a:t>Project Name:</a:t>
            </a:r>
            <a:r>
              <a:rPr lang="tr-TR" sz="1600" dirty="0"/>
              <a:t> Smart </a:t>
            </a:r>
            <a:r>
              <a:rPr lang="tr-TR" sz="1600" dirty="0" err="1"/>
              <a:t>Water</a:t>
            </a:r>
            <a:r>
              <a:rPr lang="tr-TR" sz="1600" dirty="0"/>
              <a:t> Control </a:t>
            </a:r>
            <a:r>
              <a:rPr lang="tr-TR" sz="1600" dirty="0" err="1"/>
              <a:t>System</a:t>
            </a:r>
            <a:r>
              <a:rPr lang="tr-TR" sz="1600" dirty="0"/>
              <a:t>.</a:t>
            </a:r>
            <a:endParaRPr lang="en-US" sz="1750" dirty="0"/>
          </a:p>
        </p:txBody>
      </p:sp>
      <p:sp>
        <p:nvSpPr>
          <p:cNvPr id="8" name="Text 5"/>
          <p:cNvSpPr/>
          <p:nvPr/>
        </p:nvSpPr>
        <p:spPr>
          <a:xfrm>
            <a:off x="2748915" y="4641056"/>
            <a:ext cx="9843492" cy="355402"/>
          </a:xfrm>
          <a:prstGeom prst="rect">
            <a:avLst/>
          </a:prstGeom>
          <a:noFill/>
          <a:ln/>
        </p:spPr>
        <p:txBody>
          <a:bodyPr wrap="none" rtlCol="0" anchor="t"/>
          <a:lstStyle/>
          <a:p>
            <a:pPr marL="685800" lvl="1" indent="-342900" algn="l">
              <a:lnSpc>
                <a:spcPts val="2799"/>
              </a:lnSpc>
              <a:buSzPct val="100000"/>
              <a:buChar char="•"/>
            </a:pPr>
            <a:r>
              <a:rPr lang="en-US" sz="1600" b="1" dirty="0"/>
              <a:t>Hardware Selection:</a:t>
            </a:r>
            <a:r>
              <a:rPr lang="en-US" sz="1600" dirty="0"/>
              <a:t> ESP32 (or the hardware you are using).</a:t>
            </a:r>
            <a:endParaRPr lang="en-US" sz="1750" dirty="0"/>
          </a:p>
        </p:txBody>
      </p:sp>
      <p:sp>
        <p:nvSpPr>
          <p:cNvPr id="9" name="Text 6"/>
          <p:cNvSpPr/>
          <p:nvPr/>
        </p:nvSpPr>
        <p:spPr>
          <a:xfrm>
            <a:off x="2748915" y="5085278"/>
            <a:ext cx="9843492" cy="710803"/>
          </a:xfrm>
          <a:prstGeom prst="rect">
            <a:avLst/>
          </a:prstGeom>
          <a:noFill/>
          <a:ln/>
        </p:spPr>
        <p:txBody>
          <a:bodyPr wrap="square" rtlCol="0" anchor="t"/>
          <a:lstStyle/>
          <a:p>
            <a:pPr marL="685800" lvl="1" indent="-342900" algn="l">
              <a:lnSpc>
                <a:spcPts val="2799"/>
              </a:lnSpc>
              <a:buSzPct val="100000"/>
              <a:buChar char="•"/>
            </a:pPr>
            <a:r>
              <a:rPr lang="en-US" sz="1600" b="1" dirty="0"/>
              <a:t>Auth Token:</a:t>
            </a:r>
            <a:r>
              <a:rPr lang="en-US" sz="1600" dirty="0"/>
              <a:t> The session key (Auth Token) created by Blynk is sent via email. This key ensures the connection of your project with the hardware.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2389108"/>
            <a:ext cx="3332917" cy="416481"/>
          </a:xfrm>
          <a:prstGeom prst="rect">
            <a:avLst/>
          </a:prstGeom>
          <a:noFill/>
          <a:ln/>
        </p:spPr>
        <p:txBody>
          <a:bodyPr wrap="none" rtlCol="0" anchor="t"/>
          <a:lstStyle/>
          <a:p>
            <a:pPr marL="0" indent="0">
              <a:lnSpc>
                <a:spcPts val="3281"/>
              </a:lnSpc>
              <a:buNone/>
            </a:pPr>
            <a:endParaRPr lang="en-US" sz="2624" dirty="0"/>
          </a:p>
        </p:txBody>
      </p:sp>
      <p:sp>
        <p:nvSpPr>
          <p:cNvPr id="5" name="Text 2"/>
          <p:cNvSpPr/>
          <p:nvPr/>
        </p:nvSpPr>
        <p:spPr>
          <a:xfrm>
            <a:off x="2037993" y="3027759"/>
            <a:ext cx="5078730" cy="347186"/>
          </a:xfrm>
          <a:prstGeom prst="rect">
            <a:avLst/>
          </a:prstGeom>
          <a:noFill/>
          <a:ln/>
        </p:spPr>
        <p:txBody>
          <a:bodyPr wrap="none" rtlCol="0" anchor="t"/>
          <a:lstStyle/>
          <a:p>
            <a:r>
              <a:rPr lang="tr-TR" sz="2400" b="1" dirty="0" err="1"/>
              <a:t>Configuration</a:t>
            </a:r>
            <a:r>
              <a:rPr lang="tr-TR" sz="2400" b="1" dirty="0"/>
              <a:t> of </a:t>
            </a:r>
            <a:r>
              <a:rPr lang="tr-TR" sz="2400" b="1" dirty="0" err="1"/>
              <a:t>Blynk</a:t>
            </a:r>
            <a:r>
              <a:rPr lang="tr-TR" sz="2400" b="1" dirty="0"/>
              <a:t> </a:t>
            </a:r>
            <a:r>
              <a:rPr lang="tr-TR" sz="2400" b="1" dirty="0" err="1"/>
              <a:t>Widgets</a:t>
            </a:r>
            <a:endParaRPr lang="tr-TR" sz="2400" b="1" dirty="0"/>
          </a:p>
        </p:txBody>
      </p:sp>
      <p:sp>
        <p:nvSpPr>
          <p:cNvPr id="6" name="Text 3"/>
          <p:cNvSpPr/>
          <p:nvPr/>
        </p:nvSpPr>
        <p:spPr>
          <a:xfrm>
            <a:off x="2393394" y="3708202"/>
            <a:ext cx="10199013" cy="355402"/>
          </a:xfrm>
          <a:prstGeom prst="rect">
            <a:avLst/>
          </a:prstGeom>
          <a:noFill/>
          <a:ln/>
        </p:spPr>
        <p:txBody>
          <a:bodyPr wrap="none" rtlCol="0" anchor="t"/>
          <a:lstStyle/>
          <a:p>
            <a:pPr marL="342900" indent="-342900" algn="l">
              <a:lnSpc>
                <a:spcPts val="2799"/>
              </a:lnSpc>
              <a:buSzPct val="100000"/>
              <a:buChar char="•"/>
            </a:pPr>
            <a:r>
              <a:rPr lang="en-US" sz="1600" b="1" dirty="0"/>
              <a:t>Button Widget:</a:t>
            </a:r>
            <a:r>
              <a:rPr lang="en-US" sz="1600" dirty="0"/>
              <a:t> Add a button to open and close the solenoid valve.</a:t>
            </a:r>
            <a:endParaRPr lang="en-US" sz="1750" dirty="0"/>
          </a:p>
        </p:txBody>
      </p:sp>
      <p:sp>
        <p:nvSpPr>
          <p:cNvPr id="7" name="Text 4"/>
          <p:cNvSpPr/>
          <p:nvPr/>
        </p:nvSpPr>
        <p:spPr>
          <a:xfrm>
            <a:off x="2748915" y="4152424"/>
            <a:ext cx="9843492" cy="355402"/>
          </a:xfrm>
          <a:prstGeom prst="rect">
            <a:avLst/>
          </a:prstGeom>
          <a:noFill/>
          <a:ln/>
        </p:spPr>
        <p:txBody>
          <a:bodyPr wrap="none" rtlCol="0" anchor="t"/>
          <a:lstStyle/>
          <a:p>
            <a:pPr marL="685800" lvl="1" indent="-342900" algn="l">
              <a:lnSpc>
                <a:spcPts val="2799"/>
              </a:lnSpc>
              <a:buSzPct val="100000"/>
              <a:buChar char="•"/>
            </a:pPr>
            <a:r>
              <a:rPr lang="en-US" sz="1600" b="1" dirty="0"/>
              <a:t>Pin:</a:t>
            </a:r>
            <a:r>
              <a:rPr lang="en-US" sz="1600" dirty="0"/>
              <a:t> The pin connected to the relay on the ESP32.</a:t>
            </a:r>
            <a:endParaRPr lang="en-US" sz="1750" dirty="0"/>
          </a:p>
        </p:txBody>
      </p:sp>
      <p:sp>
        <p:nvSpPr>
          <p:cNvPr id="8" name="Text 5"/>
          <p:cNvSpPr/>
          <p:nvPr/>
        </p:nvSpPr>
        <p:spPr>
          <a:xfrm>
            <a:off x="2393394" y="4596646"/>
            <a:ext cx="10199013" cy="355402"/>
          </a:xfrm>
          <a:prstGeom prst="rect">
            <a:avLst/>
          </a:prstGeom>
          <a:noFill/>
          <a:ln/>
        </p:spPr>
        <p:txBody>
          <a:bodyPr wrap="none" rtlCol="0" anchor="t"/>
          <a:lstStyle/>
          <a:p>
            <a:pPr marL="342900" indent="-342900" algn="l">
              <a:lnSpc>
                <a:spcPts val="2799"/>
              </a:lnSpc>
              <a:buSzPct val="100000"/>
              <a:buChar char="•"/>
            </a:pPr>
            <a:r>
              <a:rPr lang="en-US" sz="1600" b="1" dirty="0"/>
              <a:t>Gauge Widget:</a:t>
            </a:r>
            <a:r>
              <a:rPr lang="en-US" sz="1600" dirty="0"/>
              <a:t> A measuring device to display data from the YFS-201 water flow sensor.</a:t>
            </a:r>
            <a:endParaRPr lang="en-US" sz="1750" dirty="0"/>
          </a:p>
        </p:txBody>
      </p:sp>
      <p:sp>
        <p:nvSpPr>
          <p:cNvPr id="9" name="Text 6"/>
          <p:cNvSpPr/>
          <p:nvPr/>
        </p:nvSpPr>
        <p:spPr>
          <a:xfrm>
            <a:off x="2748915" y="5040868"/>
            <a:ext cx="9843492" cy="355402"/>
          </a:xfrm>
          <a:prstGeom prst="rect">
            <a:avLst/>
          </a:prstGeom>
          <a:noFill/>
          <a:ln/>
        </p:spPr>
        <p:txBody>
          <a:bodyPr wrap="none" rtlCol="0" anchor="t"/>
          <a:lstStyle/>
          <a:p>
            <a:pPr marL="685800" lvl="1" indent="-342900" algn="l">
              <a:lnSpc>
                <a:spcPts val="2799"/>
              </a:lnSpc>
              <a:buSzPct val="100000"/>
              <a:buChar char="•"/>
            </a:pPr>
            <a:r>
              <a:rPr lang="en-US" sz="1600" b="1" dirty="0"/>
              <a:t>Pin:</a:t>
            </a:r>
            <a:r>
              <a:rPr lang="en-US" sz="1600" dirty="0"/>
              <a:t> The pin reading data from the water flow sensor.</a:t>
            </a:r>
            <a:endParaRPr lang="en-US" sz="1750" dirty="0"/>
          </a:p>
        </p:txBody>
      </p:sp>
      <p:sp>
        <p:nvSpPr>
          <p:cNvPr id="10" name="Text 7"/>
          <p:cNvSpPr/>
          <p:nvPr/>
        </p:nvSpPr>
        <p:spPr>
          <a:xfrm>
            <a:off x="2393394" y="5485090"/>
            <a:ext cx="10199013" cy="355402"/>
          </a:xfrm>
          <a:prstGeom prst="rect">
            <a:avLst/>
          </a:prstGeom>
          <a:noFill/>
          <a:ln/>
        </p:spPr>
        <p:txBody>
          <a:bodyPr wrap="none" rtlCol="0" anchor="t"/>
          <a:lstStyle/>
          <a:p>
            <a:pPr marL="342900" indent="-342900" algn="l">
              <a:lnSpc>
                <a:spcPts val="2799"/>
              </a:lnSpc>
              <a:buSzPct val="100000"/>
              <a:buChar char="•"/>
            </a:pPr>
            <a:r>
              <a:rPr lang="en-US" sz="1600" b="1" dirty="0"/>
              <a:t>Label:</a:t>
            </a:r>
            <a:r>
              <a:rPr lang="en-US" sz="1600" dirty="0"/>
              <a:t> To monitor the current water flow.</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2655570"/>
            <a:ext cx="3332917" cy="416481"/>
          </a:xfrm>
          <a:prstGeom prst="rect">
            <a:avLst/>
          </a:prstGeom>
          <a:noFill/>
          <a:ln/>
        </p:spPr>
        <p:txBody>
          <a:bodyPr wrap="none" rtlCol="0" anchor="t"/>
          <a:lstStyle/>
          <a:p>
            <a:pPr marL="0" indent="0">
              <a:lnSpc>
                <a:spcPts val="3281"/>
              </a:lnSpc>
              <a:buNone/>
            </a:pPr>
            <a:endParaRPr lang="en-US" sz="2624" dirty="0"/>
          </a:p>
        </p:txBody>
      </p:sp>
      <p:sp>
        <p:nvSpPr>
          <p:cNvPr id="5" name="Text 2"/>
          <p:cNvSpPr/>
          <p:nvPr/>
        </p:nvSpPr>
        <p:spPr>
          <a:xfrm>
            <a:off x="2037993" y="3294221"/>
            <a:ext cx="4319945" cy="347186"/>
          </a:xfrm>
          <a:prstGeom prst="rect">
            <a:avLst/>
          </a:prstGeom>
          <a:noFill/>
          <a:ln/>
        </p:spPr>
        <p:txBody>
          <a:bodyPr wrap="none" rtlCol="0" anchor="t"/>
          <a:lstStyle/>
          <a:p>
            <a:r>
              <a:rPr lang="tr-TR" sz="2400" b="1" dirty="0"/>
              <a:t>Using </a:t>
            </a:r>
            <a:r>
              <a:rPr lang="tr-TR" sz="2400" b="1" dirty="0" err="1"/>
              <a:t>the</a:t>
            </a:r>
            <a:r>
              <a:rPr lang="tr-TR" sz="2400" b="1" dirty="0"/>
              <a:t> </a:t>
            </a:r>
            <a:r>
              <a:rPr lang="tr-TR" sz="2400" b="1" dirty="0" err="1"/>
              <a:t>Blynk</a:t>
            </a:r>
            <a:r>
              <a:rPr lang="tr-TR" sz="2400" b="1" dirty="0"/>
              <a:t> Application</a:t>
            </a:r>
          </a:p>
        </p:txBody>
      </p:sp>
      <p:sp>
        <p:nvSpPr>
          <p:cNvPr id="6" name="Text 3"/>
          <p:cNvSpPr/>
          <p:nvPr/>
        </p:nvSpPr>
        <p:spPr>
          <a:xfrm>
            <a:off x="2393394" y="3974663"/>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Uygulama ile Bağlantı</a:t>
            </a:r>
            <a:r>
              <a:rPr lang="en-US" sz="1750" dirty="0">
                <a:solidFill>
                  <a:srgbClr val="272525"/>
                </a:solidFill>
                <a:latin typeface="Eudoxus Sans" pitchFamily="34" charset="0"/>
                <a:ea typeface="Eudoxus Sans" pitchFamily="34" charset="-122"/>
                <a:cs typeface="Eudoxus Sans" pitchFamily="34" charset="-120"/>
              </a:rPr>
              <a:t>: ESP32'nin internete bağlı olduğundan emin olun. Blynk uygulamasını açın ve projenizin çalışıp çalışmadığını kontrol edin.</a:t>
            </a:r>
            <a:endParaRPr lang="en-US" sz="1750" dirty="0"/>
          </a:p>
        </p:txBody>
      </p:sp>
      <p:sp>
        <p:nvSpPr>
          <p:cNvPr id="7" name="Text 4"/>
          <p:cNvSpPr/>
          <p:nvPr/>
        </p:nvSpPr>
        <p:spPr>
          <a:xfrm>
            <a:off x="2393394" y="4774287"/>
            <a:ext cx="10199013" cy="355402"/>
          </a:xfrm>
          <a:prstGeom prst="rect">
            <a:avLst/>
          </a:prstGeom>
          <a:noFill/>
          <a:ln/>
        </p:spPr>
        <p:txBody>
          <a:bodyPr wrap="none" rtlCol="0" anchor="t"/>
          <a:lstStyle/>
          <a:p>
            <a:pPr marL="342900" indent="-342900" algn="l">
              <a:lnSpc>
                <a:spcPts val="2799"/>
              </a:lnSpc>
              <a:buSzPct val="100000"/>
              <a:buChar char="•"/>
            </a:pPr>
            <a:r>
              <a:rPr lang="en-US" sz="1600" b="1" dirty="0"/>
              <a:t>Monitoring Water Flow:</a:t>
            </a:r>
            <a:r>
              <a:rPr lang="en-US" sz="1600" dirty="0"/>
              <a:t> Monitor the data from the YFS-201 sensor on the Gauge widget.</a:t>
            </a:r>
            <a:endParaRPr lang="en-US" sz="1750" dirty="0"/>
          </a:p>
        </p:txBody>
      </p:sp>
      <p:sp>
        <p:nvSpPr>
          <p:cNvPr id="8" name="Text 5"/>
          <p:cNvSpPr/>
          <p:nvPr/>
        </p:nvSpPr>
        <p:spPr>
          <a:xfrm>
            <a:off x="2393394" y="5218509"/>
            <a:ext cx="10199013" cy="355402"/>
          </a:xfrm>
          <a:prstGeom prst="rect">
            <a:avLst/>
          </a:prstGeom>
          <a:noFill/>
          <a:ln/>
        </p:spPr>
        <p:txBody>
          <a:bodyPr wrap="none" rtlCol="0" anchor="t"/>
          <a:lstStyle/>
          <a:p>
            <a:pPr marL="342900" indent="-342900" algn="l">
              <a:lnSpc>
                <a:spcPts val="2799"/>
              </a:lnSpc>
              <a:buSzPct val="100000"/>
              <a:buChar char="•"/>
            </a:pPr>
            <a:r>
              <a:rPr lang="en-US" sz="1600" b="1" dirty="0"/>
              <a:t>Valve Control:</a:t>
            </a:r>
            <a:r>
              <a:rPr lang="en-US" sz="1600" dirty="0"/>
              <a:t> Open and close the solenoid valve using the valve control button.</a:t>
            </a:r>
            <a:endParaRPr lang="en-US" sz="1750" dirty="0"/>
          </a:p>
        </p:txBody>
      </p:sp>
      <p:sp>
        <p:nvSpPr>
          <p:cNvPr id="9" name="Rectangle 1">
            <a:extLst>
              <a:ext uri="{FF2B5EF4-FFF2-40B4-BE49-F238E27FC236}">
                <a16:creationId xmlns:a16="http://schemas.microsoft.com/office/drawing/2014/main" id="{0C35027D-235D-108E-E29A-75BD65E29EA9}"/>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a:ln>
                  <a:noFill/>
                </a:ln>
                <a:solidFill>
                  <a:schemeClr val="tx1"/>
                </a:solidFill>
                <a:effectLst/>
                <a:latin typeface="Arial" panose="020B0604020202020204" pitchFamily="34" charset="0"/>
              </a:rPr>
              <a:t>Connecting with the Application:</a:t>
            </a:r>
            <a:r>
              <a:rPr kumimoji="0" lang="tr-TR" altLang="tr-TR" sz="1800" b="0" i="0" u="none" strike="noStrike" cap="none" normalizeH="0" baseline="0">
                <a:ln>
                  <a:noFill/>
                </a:ln>
                <a:solidFill>
                  <a:schemeClr val="tx1"/>
                </a:solidFill>
                <a:effectLst/>
                <a:latin typeface="Arial" panose="020B0604020202020204" pitchFamily="34" charset="0"/>
              </a:rPr>
              <a:t> Make sure the ESP32 is connected to the internet. Open the Blynk application and check if your project is working.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862971"/>
            <a:ext cx="4172426" cy="416481"/>
          </a:xfrm>
          <a:prstGeom prst="rect">
            <a:avLst/>
          </a:prstGeom>
          <a:noFill/>
          <a:ln/>
        </p:spPr>
        <p:txBody>
          <a:bodyPr wrap="none" rtlCol="0" anchor="t"/>
          <a:lstStyle/>
          <a:p>
            <a:r>
              <a:rPr lang="tr-TR" sz="2800" b="1" dirty="0"/>
              <a:t>Programming </a:t>
            </a:r>
            <a:r>
              <a:rPr lang="tr-TR" sz="2800" b="1" dirty="0" err="1"/>
              <a:t>and</a:t>
            </a:r>
            <a:r>
              <a:rPr lang="tr-TR" sz="2800" b="1" dirty="0"/>
              <a:t> </a:t>
            </a:r>
            <a:r>
              <a:rPr lang="tr-TR" sz="2800" b="1" dirty="0" err="1"/>
              <a:t>Coding</a:t>
            </a:r>
            <a:endParaRPr lang="tr-TR" sz="2800" b="1" dirty="0"/>
          </a:p>
        </p:txBody>
      </p:sp>
      <p:sp>
        <p:nvSpPr>
          <p:cNvPr id="5" name="Text 2"/>
          <p:cNvSpPr/>
          <p:nvPr/>
        </p:nvSpPr>
        <p:spPr>
          <a:xfrm>
            <a:off x="2037993" y="2729270"/>
            <a:ext cx="5006221" cy="2132409"/>
          </a:xfrm>
          <a:prstGeom prst="rect">
            <a:avLst/>
          </a:prstGeom>
          <a:noFill/>
          <a:ln/>
        </p:spPr>
        <p:txBody>
          <a:bodyPr wrap="square" rtlCol="0" anchor="t"/>
          <a:lstStyle/>
          <a:p>
            <a:pPr marL="0" indent="0">
              <a:lnSpc>
                <a:spcPts val="2799"/>
              </a:lnSpc>
              <a:buNone/>
            </a:pPr>
            <a:r>
              <a:rPr lang="en-US" sz="1600" dirty="0"/>
              <a:t>Programming and coding are fundamental to your project. The ESP32 microcontroller must be programmed to control components such as the water flow sensor and solenoid valve. Arduino IDE is a popular development environment used to write these codes and upload them to ESP32.</a:t>
            </a:r>
            <a:endParaRPr lang="en-US" sz="1750" dirty="0"/>
          </a:p>
        </p:txBody>
      </p:sp>
      <p:pic>
        <p:nvPicPr>
          <p:cNvPr id="6" name="Image 1" descr="preencoded.png"/>
          <p:cNvPicPr>
            <a:picLocks noChangeAspect="1"/>
          </p:cNvPicPr>
          <p:nvPr/>
        </p:nvPicPr>
        <p:blipFill>
          <a:blip r:embed="rId4"/>
          <a:stretch>
            <a:fillRect/>
          </a:stretch>
        </p:blipFill>
        <p:spPr>
          <a:xfrm>
            <a:off x="7593806" y="2779276"/>
            <a:ext cx="5006221" cy="33374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675448"/>
            <a:ext cx="3074194" cy="347186"/>
          </a:xfrm>
          <a:prstGeom prst="rect">
            <a:avLst/>
          </a:prstGeom>
          <a:noFill/>
          <a:ln/>
        </p:spPr>
        <p:txBody>
          <a:bodyPr wrap="none" rtlCol="0" anchor="t"/>
          <a:lstStyle/>
          <a:p>
            <a:r>
              <a:rPr lang="tr-TR" sz="2400" b="1" dirty="0" err="1"/>
              <a:t>Testing</a:t>
            </a:r>
            <a:r>
              <a:rPr lang="tr-TR" sz="2400" b="1" dirty="0"/>
              <a:t> </a:t>
            </a:r>
            <a:r>
              <a:rPr lang="tr-TR" sz="2400" b="1" dirty="0" err="1"/>
              <a:t>the</a:t>
            </a:r>
            <a:r>
              <a:rPr lang="tr-TR" sz="2400" b="1" dirty="0"/>
              <a:t> </a:t>
            </a:r>
            <a:r>
              <a:rPr lang="tr-TR" sz="2400" b="1" dirty="0" err="1"/>
              <a:t>System</a:t>
            </a:r>
            <a:endParaRPr lang="tr-TR" sz="2400" b="1" dirty="0"/>
          </a:p>
        </p:txBody>
      </p:sp>
      <p:sp>
        <p:nvSpPr>
          <p:cNvPr id="5" name="Text 2"/>
          <p:cNvSpPr/>
          <p:nvPr/>
        </p:nvSpPr>
        <p:spPr>
          <a:xfrm>
            <a:off x="2393394" y="2466975"/>
            <a:ext cx="10199013"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600" b="1" dirty="0"/>
              <a:t>Hardware Control:</a:t>
            </a:r>
            <a:r>
              <a:rPr lang="en-US" sz="1600" dirty="0"/>
              <a:t> Ensure all components (ESP32, relay, solenoid valve, water sensor) are connected correctly. Check that jumper cables and other connections are secure.</a:t>
            </a:r>
            <a:endParaRPr lang="en-US" sz="1750" dirty="0"/>
          </a:p>
        </p:txBody>
      </p:sp>
      <p:sp>
        <p:nvSpPr>
          <p:cNvPr id="6" name="Text 3"/>
          <p:cNvSpPr/>
          <p:nvPr/>
        </p:nvSpPr>
        <p:spPr>
          <a:xfrm>
            <a:off x="2393394" y="3622000"/>
            <a:ext cx="10199013" cy="1421606"/>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600" b="1" dirty="0"/>
              <a:t>Blynk Application Connection Test:</a:t>
            </a:r>
            <a:r>
              <a:rPr lang="en-US" sz="1600" dirty="0"/>
              <a:t> Check that the ESP32 is successfully connected to the Wi-Fi network by looking at the output on the serial monitor. Verify that your project is working and the connection is active in the Blynk application. You should be able to see data and control the relay from the application.</a:t>
            </a:r>
            <a:endParaRPr lang="en-US" sz="1750" dirty="0"/>
          </a:p>
        </p:txBody>
      </p:sp>
      <p:sp>
        <p:nvSpPr>
          <p:cNvPr id="7" name="Text 4"/>
          <p:cNvSpPr/>
          <p:nvPr/>
        </p:nvSpPr>
        <p:spPr>
          <a:xfrm>
            <a:off x="2393394" y="5132427"/>
            <a:ext cx="10199013" cy="1421606"/>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600" b="1" dirty="0"/>
              <a:t>Functional Tests:</a:t>
            </a:r>
            <a:r>
              <a:rPr lang="en-US" sz="1600" dirty="0"/>
              <a:t> When opening and closing the solenoid valve using the button widget in the Blynk application, if the valve opens and closes properly, the relay and solenoid valve are working correctly. You should hear a clicking sound from the relay when pressing the button in the Blynk application. The water flow sensor data should be readable and viewable in the Blynk application.</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389459"/>
            <a:ext cx="4463891" cy="347186"/>
          </a:xfrm>
          <a:prstGeom prst="rect">
            <a:avLst/>
          </a:prstGeom>
          <a:noFill/>
          <a:ln/>
        </p:spPr>
        <p:txBody>
          <a:bodyPr wrap="none" rtlCol="0" anchor="t"/>
          <a:lstStyle/>
          <a:p>
            <a:r>
              <a:rPr lang="tr-TR" sz="2400" b="1" dirty="0"/>
              <a:t>Security </a:t>
            </a:r>
            <a:r>
              <a:rPr lang="tr-TR" sz="2400" b="1" dirty="0" err="1"/>
              <a:t>and</a:t>
            </a:r>
            <a:r>
              <a:rPr lang="tr-TR" sz="2400" b="1" dirty="0"/>
              <a:t> </a:t>
            </a:r>
            <a:r>
              <a:rPr lang="tr-TR" sz="2400" b="1" dirty="0" err="1"/>
              <a:t>Isolation</a:t>
            </a:r>
            <a:r>
              <a:rPr lang="tr-TR" sz="2400" b="1" dirty="0"/>
              <a:t> </a:t>
            </a:r>
            <a:r>
              <a:rPr lang="tr-TR" sz="2400" b="1" dirty="0" err="1"/>
              <a:t>Measures</a:t>
            </a:r>
            <a:endParaRPr lang="tr-TR" sz="2400" b="1" dirty="0"/>
          </a:p>
        </p:txBody>
      </p:sp>
      <p:sp>
        <p:nvSpPr>
          <p:cNvPr id="5" name="Text 2"/>
          <p:cNvSpPr/>
          <p:nvPr/>
        </p:nvSpPr>
        <p:spPr>
          <a:xfrm>
            <a:off x="2037993" y="2186464"/>
            <a:ext cx="5006221" cy="1066205"/>
          </a:xfrm>
          <a:prstGeom prst="rect">
            <a:avLst/>
          </a:prstGeom>
          <a:noFill/>
          <a:ln/>
        </p:spPr>
        <p:txBody>
          <a:bodyPr wrap="square" rtlCol="0" anchor="t"/>
          <a:lstStyle/>
          <a:p>
            <a:pPr marL="0" indent="0" algn="l">
              <a:lnSpc>
                <a:spcPts val="2799"/>
              </a:lnSpc>
              <a:buNone/>
            </a:pPr>
            <a:r>
              <a:rPr lang="en-US" sz="1600" b="1" dirty="0"/>
              <a:t>Using the Correct Power Supply:</a:t>
            </a:r>
            <a:r>
              <a:rPr lang="en-US" sz="1600" dirty="0"/>
              <a:t> An adapter providing the required voltage and current for all components was used.</a:t>
            </a:r>
            <a:endParaRPr lang="en-US" sz="1750" dirty="0"/>
          </a:p>
        </p:txBody>
      </p:sp>
      <p:sp>
        <p:nvSpPr>
          <p:cNvPr id="6" name="Text 3"/>
          <p:cNvSpPr/>
          <p:nvPr/>
        </p:nvSpPr>
        <p:spPr>
          <a:xfrm>
            <a:off x="2037993" y="3452574"/>
            <a:ext cx="5006221" cy="1066205"/>
          </a:xfrm>
          <a:prstGeom prst="rect">
            <a:avLst/>
          </a:prstGeom>
          <a:noFill/>
          <a:ln/>
        </p:spPr>
        <p:txBody>
          <a:bodyPr wrap="square" rtlCol="0" anchor="t"/>
          <a:lstStyle/>
          <a:p>
            <a:pPr marL="0" indent="0" algn="l">
              <a:lnSpc>
                <a:spcPts val="2799"/>
              </a:lnSpc>
              <a:buNone/>
            </a:pPr>
            <a:r>
              <a:rPr lang="en-US" sz="1600" b="1" dirty="0"/>
              <a:t>Using a Box:</a:t>
            </a:r>
            <a:r>
              <a:rPr lang="en-US" sz="1600" dirty="0"/>
              <a:t> A box was 3D printed to protect electronic components from water, dust, and impacts.</a:t>
            </a:r>
            <a:endParaRPr lang="en-US" sz="1750" dirty="0"/>
          </a:p>
        </p:txBody>
      </p:sp>
      <p:sp>
        <p:nvSpPr>
          <p:cNvPr id="7" name="Text 4"/>
          <p:cNvSpPr/>
          <p:nvPr/>
        </p:nvSpPr>
        <p:spPr>
          <a:xfrm>
            <a:off x="2037993" y="4718685"/>
            <a:ext cx="5006221" cy="710803"/>
          </a:xfrm>
          <a:prstGeom prst="rect">
            <a:avLst/>
          </a:prstGeom>
          <a:noFill/>
          <a:ln/>
        </p:spPr>
        <p:txBody>
          <a:bodyPr wrap="square" rtlCol="0" anchor="t"/>
          <a:lstStyle/>
          <a:p>
            <a:pPr marL="0" indent="0" algn="l">
              <a:lnSpc>
                <a:spcPts val="2799"/>
              </a:lnSpc>
              <a:buNone/>
            </a:pPr>
            <a:r>
              <a:rPr lang="en-US" sz="1600" b="1" dirty="0"/>
              <a:t>Water and Moisture Isolation:</a:t>
            </a:r>
            <a:r>
              <a:rPr lang="en-US" sz="1600" dirty="0"/>
              <a:t> Teflon tape and insulation tape were used.</a:t>
            </a:r>
            <a:endParaRPr lang="en-US" sz="1750" dirty="0"/>
          </a:p>
        </p:txBody>
      </p:sp>
      <p:pic>
        <p:nvPicPr>
          <p:cNvPr id="8" name="Image 1" descr="preencoded.png"/>
          <p:cNvPicPr>
            <a:picLocks noChangeAspect="1"/>
          </p:cNvPicPr>
          <p:nvPr/>
        </p:nvPicPr>
        <p:blipFill>
          <a:blip r:embed="rId4"/>
          <a:stretch>
            <a:fillRect/>
          </a:stretch>
        </p:blipFill>
        <p:spPr>
          <a:xfrm>
            <a:off x="7593806" y="2236470"/>
            <a:ext cx="5006221" cy="3040380"/>
          </a:xfrm>
          <a:prstGeom prst="rect">
            <a:avLst/>
          </a:prstGeom>
        </p:spPr>
      </p:pic>
      <p:sp>
        <p:nvSpPr>
          <p:cNvPr id="9" name="Text 5"/>
          <p:cNvSpPr/>
          <p:nvPr/>
        </p:nvSpPr>
        <p:spPr>
          <a:xfrm>
            <a:off x="2037993" y="5879306"/>
            <a:ext cx="10554414" cy="355402"/>
          </a:xfrm>
          <a:prstGeom prst="rect">
            <a:avLst/>
          </a:prstGeom>
          <a:noFill/>
          <a:ln/>
        </p:spPr>
        <p:txBody>
          <a:bodyPr wrap="none" rtlCol="0" anchor="t"/>
          <a:lstStyle/>
          <a:p>
            <a:pPr marL="0" indent="0">
              <a:lnSpc>
                <a:spcPts val="2799"/>
              </a:lnSpc>
              <a:buNone/>
            </a:pPr>
            <a:endParaRPr lang="en-US" sz="1750" dirty="0"/>
          </a:p>
        </p:txBody>
      </p:sp>
      <p:sp>
        <p:nvSpPr>
          <p:cNvPr id="10" name="Text 6"/>
          <p:cNvSpPr/>
          <p:nvPr/>
        </p:nvSpPr>
        <p:spPr>
          <a:xfrm>
            <a:off x="2037993" y="6484620"/>
            <a:ext cx="10554414" cy="355402"/>
          </a:xfrm>
          <a:prstGeom prst="rect">
            <a:avLst/>
          </a:prstGeom>
          <a:noFill/>
          <a:ln/>
        </p:spPr>
        <p:txBody>
          <a:bodyPr wrap="none" rtlCol="0" anchor="t"/>
          <a:lstStyle/>
          <a:p>
            <a:pPr marL="0" indent="0" algn="l">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1649254"/>
            <a:ext cx="4931093" cy="4931093"/>
          </a:xfrm>
          <a:prstGeom prst="rect">
            <a:avLst/>
          </a:prstGeom>
        </p:spPr>
      </p:pic>
      <p:sp>
        <p:nvSpPr>
          <p:cNvPr id="6" name="Text 1"/>
          <p:cNvSpPr/>
          <p:nvPr/>
        </p:nvSpPr>
        <p:spPr>
          <a:xfrm>
            <a:off x="833199" y="1295400"/>
            <a:ext cx="7477601" cy="3077885"/>
          </a:xfrm>
          <a:prstGeom prst="rect">
            <a:avLst/>
          </a:prstGeom>
          <a:noFill/>
          <a:ln/>
        </p:spPr>
        <p:txBody>
          <a:bodyPr wrap="square" rtlCol="0" anchor="t"/>
          <a:lstStyle/>
          <a:p>
            <a:r>
              <a:rPr lang="en-US" sz="6600" b="1" dirty="0"/>
              <a:t>ESP32 Based Smart Water Control System</a:t>
            </a:r>
          </a:p>
        </p:txBody>
      </p:sp>
      <p:sp>
        <p:nvSpPr>
          <p:cNvPr id="7" name="Text 2"/>
          <p:cNvSpPr/>
          <p:nvPr/>
        </p:nvSpPr>
        <p:spPr>
          <a:xfrm>
            <a:off x="833199" y="4706541"/>
            <a:ext cx="7477601" cy="1066205"/>
          </a:xfrm>
          <a:prstGeom prst="rect">
            <a:avLst/>
          </a:prstGeom>
          <a:noFill/>
          <a:ln/>
        </p:spPr>
        <p:txBody>
          <a:bodyPr wrap="square" rtlCol="0" anchor="t"/>
          <a:lstStyle/>
          <a:p>
            <a:pPr marL="0" indent="0">
              <a:lnSpc>
                <a:spcPts val="2799"/>
              </a:lnSpc>
              <a:buNone/>
            </a:pPr>
            <a:r>
              <a:rPr lang="en-US" sz="1600" dirty="0"/>
              <a:t>The efficient use and management of water resources are of critical importance today. This project presents a smart water monitoring system developed using the ESP32 microcontroller.</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416844"/>
            <a:ext cx="2777490" cy="347186"/>
          </a:xfrm>
          <a:prstGeom prst="rect">
            <a:avLst/>
          </a:prstGeom>
          <a:noFill/>
          <a:ln/>
        </p:spPr>
        <p:txBody>
          <a:bodyPr wrap="none" rtlCol="0" anchor="t"/>
          <a:lstStyle/>
          <a:p>
            <a:r>
              <a:rPr lang="tr-TR" sz="2400" b="1" dirty="0" err="1"/>
              <a:t>Advantages</a:t>
            </a:r>
            <a:endParaRPr lang="tr-TR" sz="2400" b="1" dirty="0"/>
          </a:p>
        </p:txBody>
      </p:sp>
      <p:sp>
        <p:nvSpPr>
          <p:cNvPr id="5" name="Shape 2"/>
          <p:cNvSpPr/>
          <p:nvPr/>
        </p:nvSpPr>
        <p:spPr>
          <a:xfrm>
            <a:off x="7293054" y="2208371"/>
            <a:ext cx="44410" cy="3998952"/>
          </a:xfrm>
          <a:prstGeom prst="roundRect">
            <a:avLst>
              <a:gd name="adj" fmla="val 225151"/>
            </a:avLst>
          </a:prstGeom>
          <a:solidFill>
            <a:srgbClr val="B2D4E5"/>
          </a:solidFill>
          <a:ln/>
        </p:spPr>
        <p:txBody>
          <a:bodyPr/>
          <a:lstStyle/>
          <a:p>
            <a:endParaRPr lang="tr-TR"/>
          </a:p>
        </p:txBody>
      </p:sp>
      <p:sp>
        <p:nvSpPr>
          <p:cNvPr id="6" name="Shape 3"/>
          <p:cNvSpPr/>
          <p:nvPr/>
        </p:nvSpPr>
        <p:spPr>
          <a:xfrm>
            <a:off x="6343233" y="2578239"/>
            <a:ext cx="777597" cy="44410"/>
          </a:xfrm>
          <a:prstGeom prst="roundRect">
            <a:avLst>
              <a:gd name="adj" fmla="val 225151"/>
            </a:avLst>
          </a:prstGeom>
          <a:solidFill>
            <a:srgbClr val="B2D4E5"/>
          </a:solidFill>
          <a:ln/>
        </p:spPr>
        <p:txBody>
          <a:bodyPr/>
          <a:lstStyle/>
          <a:p>
            <a:endParaRPr lang="tr-TR"/>
          </a:p>
        </p:txBody>
      </p:sp>
      <p:sp>
        <p:nvSpPr>
          <p:cNvPr id="7" name="Shape 4"/>
          <p:cNvSpPr/>
          <p:nvPr/>
        </p:nvSpPr>
        <p:spPr>
          <a:xfrm>
            <a:off x="7120830" y="2406134"/>
            <a:ext cx="388739" cy="388739"/>
          </a:xfrm>
          <a:prstGeom prst="roundRect">
            <a:avLst>
              <a:gd name="adj" fmla="val 25722"/>
            </a:avLst>
          </a:prstGeom>
          <a:solidFill>
            <a:srgbClr val="CCEEFF"/>
          </a:solidFill>
          <a:ln w="7620">
            <a:solidFill>
              <a:srgbClr val="B2D4E5"/>
            </a:solidFill>
            <a:prstDash val="solid"/>
          </a:ln>
        </p:spPr>
        <p:txBody>
          <a:bodyPr/>
          <a:lstStyle/>
          <a:p>
            <a:endParaRPr lang="tr-TR"/>
          </a:p>
        </p:txBody>
      </p:sp>
      <p:sp>
        <p:nvSpPr>
          <p:cNvPr id="9" name="Text 6"/>
          <p:cNvSpPr/>
          <p:nvPr/>
        </p:nvSpPr>
        <p:spPr>
          <a:xfrm>
            <a:off x="2322315" y="2298859"/>
            <a:ext cx="3770828" cy="1137285"/>
          </a:xfrm>
          <a:prstGeom prst="rect">
            <a:avLst/>
          </a:prstGeom>
          <a:noFill/>
          <a:ln/>
        </p:spPr>
        <p:txBody>
          <a:bodyPr wrap="square" rtlCol="0" anchor="t"/>
          <a:lstStyle/>
          <a:p>
            <a:pPr marL="342900" indent="-342900" algn="l">
              <a:lnSpc>
                <a:spcPts val="2239"/>
              </a:lnSpc>
              <a:buSzPct val="100000"/>
              <a:buChar char="•"/>
            </a:pPr>
            <a:r>
              <a:rPr lang="en-US" sz="1400" b="1" dirty="0"/>
              <a:t>Remote Monitoring and Control:</a:t>
            </a:r>
            <a:r>
              <a:rPr lang="en-US" sz="1400" dirty="0"/>
              <a:t> The status of the water valve and data from the water sensor can be monitored in real-time via the Blynk application. This allows for quick intervention in emergencies such as water leaks.</a:t>
            </a:r>
          </a:p>
        </p:txBody>
      </p:sp>
      <p:sp>
        <p:nvSpPr>
          <p:cNvPr id="10" name="Shape 7"/>
          <p:cNvSpPr/>
          <p:nvPr/>
        </p:nvSpPr>
        <p:spPr>
          <a:xfrm>
            <a:off x="7509570" y="3689092"/>
            <a:ext cx="777597" cy="44410"/>
          </a:xfrm>
          <a:prstGeom prst="roundRect">
            <a:avLst>
              <a:gd name="adj" fmla="val 225151"/>
            </a:avLst>
          </a:prstGeom>
          <a:solidFill>
            <a:srgbClr val="B2D4E5"/>
          </a:solidFill>
          <a:ln/>
        </p:spPr>
        <p:txBody>
          <a:bodyPr/>
          <a:lstStyle/>
          <a:p>
            <a:endParaRPr lang="tr-TR"/>
          </a:p>
        </p:txBody>
      </p:sp>
      <p:sp>
        <p:nvSpPr>
          <p:cNvPr id="11" name="Shape 8"/>
          <p:cNvSpPr/>
          <p:nvPr/>
        </p:nvSpPr>
        <p:spPr>
          <a:xfrm>
            <a:off x="7120830" y="3516987"/>
            <a:ext cx="388739" cy="388739"/>
          </a:xfrm>
          <a:prstGeom prst="roundRect">
            <a:avLst>
              <a:gd name="adj" fmla="val 25722"/>
            </a:avLst>
          </a:prstGeom>
          <a:solidFill>
            <a:srgbClr val="CCEEFF"/>
          </a:solidFill>
          <a:ln w="7620">
            <a:solidFill>
              <a:srgbClr val="B2D4E5"/>
            </a:solidFill>
            <a:prstDash val="solid"/>
          </a:ln>
        </p:spPr>
        <p:txBody>
          <a:bodyPr/>
          <a:lstStyle/>
          <a:p>
            <a:endParaRPr lang="tr-TR"/>
          </a:p>
        </p:txBody>
      </p:sp>
      <p:sp>
        <p:nvSpPr>
          <p:cNvPr id="13" name="Text 10"/>
          <p:cNvSpPr/>
          <p:nvPr/>
        </p:nvSpPr>
        <p:spPr>
          <a:xfrm>
            <a:off x="8821579" y="3307020"/>
            <a:ext cx="3770828" cy="852964"/>
          </a:xfrm>
          <a:prstGeom prst="rect">
            <a:avLst/>
          </a:prstGeom>
          <a:noFill/>
          <a:ln/>
        </p:spPr>
        <p:txBody>
          <a:bodyPr wrap="square" rtlCol="0" anchor="t"/>
          <a:lstStyle/>
          <a:p>
            <a:pPr marL="342900" indent="-342900" algn="l">
              <a:lnSpc>
                <a:spcPts val="2239"/>
              </a:lnSpc>
              <a:buSzPct val="100000"/>
              <a:buChar char="•"/>
            </a:pPr>
            <a:r>
              <a:rPr lang="en-US" sz="1400" b="1" dirty="0"/>
              <a:t>Flexibility and Customizability:</a:t>
            </a:r>
            <a:r>
              <a:rPr lang="en-US" sz="1400" dirty="0"/>
              <a:t> The flexibility and programmability of ESP32 allow the system to be customized as needed. Additional sensors can be easily added.</a:t>
            </a:r>
          </a:p>
        </p:txBody>
      </p:sp>
      <p:sp>
        <p:nvSpPr>
          <p:cNvPr id="14" name="Shape 11"/>
          <p:cNvSpPr/>
          <p:nvPr/>
        </p:nvSpPr>
        <p:spPr>
          <a:xfrm>
            <a:off x="6343233" y="4799588"/>
            <a:ext cx="777597" cy="44410"/>
          </a:xfrm>
          <a:prstGeom prst="roundRect">
            <a:avLst>
              <a:gd name="adj" fmla="val 225151"/>
            </a:avLst>
          </a:prstGeom>
          <a:solidFill>
            <a:srgbClr val="B2D4E5"/>
          </a:solidFill>
          <a:ln/>
        </p:spPr>
        <p:txBody>
          <a:bodyPr/>
          <a:lstStyle/>
          <a:p>
            <a:endParaRPr lang="tr-TR"/>
          </a:p>
        </p:txBody>
      </p:sp>
      <p:sp>
        <p:nvSpPr>
          <p:cNvPr id="15" name="Shape 12"/>
          <p:cNvSpPr/>
          <p:nvPr/>
        </p:nvSpPr>
        <p:spPr>
          <a:xfrm>
            <a:off x="7120830" y="4627483"/>
            <a:ext cx="388739" cy="388739"/>
          </a:xfrm>
          <a:prstGeom prst="roundRect">
            <a:avLst>
              <a:gd name="adj" fmla="val 25722"/>
            </a:avLst>
          </a:prstGeom>
          <a:solidFill>
            <a:srgbClr val="CCEEFF"/>
          </a:solidFill>
          <a:ln w="7620">
            <a:solidFill>
              <a:srgbClr val="B2D4E5"/>
            </a:solidFill>
            <a:prstDash val="solid"/>
          </a:ln>
        </p:spPr>
        <p:txBody>
          <a:bodyPr/>
          <a:lstStyle/>
          <a:p>
            <a:endParaRPr lang="tr-TR"/>
          </a:p>
        </p:txBody>
      </p:sp>
      <p:sp>
        <p:nvSpPr>
          <p:cNvPr id="17" name="Text 14"/>
          <p:cNvSpPr/>
          <p:nvPr/>
        </p:nvSpPr>
        <p:spPr>
          <a:xfrm>
            <a:off x="2335676" y="4679628"/>
            <a:ext cx="3770828" cy="852964"/>
          </a:xfrm>
          <a:prstGeom prst="rect">
            <a:avLst/>
          </a:prstGeom>
          <a:noFill/>
          <a:ln/>
        </p:spPr>
        <p:txBody>
          <a:bodyPr wrap="square" rtlCol="0" anchor="t"/>
          <a:lstStyle/>
          <a:p>
            <a:pPr marL="342900" indent="-342900" algn="l">
              <a:lnSpc>
                <a:spcPts val="2239"/>
              </a:lnSpc>
              <a:buSzPct val="100000"/>
              <a:buChar char="•"/>
            </a:pPr>
            <a:r>
              <a:rPr lang="en-US" sz="1400" b="1" dirty="0"/>
              <a:t>Ease of Use:</a:t>
            </a:r>
            <a:r>
              <a:rPr lang="en-US" sz="1400" dirty="0"/>
              <a:t> The Blynk application has a user-friendly interface, making it easy to use and manage the system.</a:t>
            </a:r>
          </a:p>
        </p:txBody>
      </p:sp>
      <p:sp>
        <p:nvSpPr>
          <p:cNvPr id="18" name="Text 15"/>
          <p:cNvSpPr/>
          <p:nvPr/>
        </p:nvSpPr>
        <p:spPr>
          <a:xfrm>
            <a:off x="2037993" y="6457236"/>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FFFFFF">
              <a:alpha val="75000"/>
            </a:srgbClr>
          </a:solidFill>
          <a:ln/>
        </p:spPr>
        <p:txBody>
          <a:bodyPr/>
          <a:lstStyle/>
          <a:p>
            <a:endParaRPr lang="tr-TR"/>
          </a:p>
        </p:txBody>
      </p:sp>
      <p:sp>
        <p:nvSpPr>
          <p:cNvPr id="4" name="Text 1"/>
          <p:cNvSpPr/>
          <p:nvPr/>
        </p:nvSpPr>
        <p:spPr>
          <a:xfrm>
            <a:off x="2253615" y="586026"/>
            <a:ext cx="2663904" cy="332899"/>
          </a:xfrm>
          <a:prstGeom prst="rect">
            <a:avLst/>
          </a:prstGeom>
          <a:noFill/>
          <a:ln/>
        </p:spPr>
        <p:txBody>
          <a:bodyPr wrap="none" rtlCol="0" anchor="t"/>
          <a:lstStyle/>
          <a:p>
            <a:pPr marL="0" indent="0">
              <a:lnSpc>
                <a:spcPts val="2622"/>
              </a:lnSpc>
              <a:buNone/>
            </a:pPr>
            <a:r>
              <a:rPr lang="tr-TR" sz="2400" dirty="0" err="1"/>
              <a:t>Disadvantages</a:t>
            </a:r>
            <a:endParaRPr lang="en-US" sz="2098" dirty="0"/>
          </a:p>
        </p:txBody>
      </p:sp>
      <p:sp>
        <p:nvSpPr>
          <p:cNvPr id="5" name="Shape 2"/>
          <p:cNvSpPr/>
          <p:nvPr/>
        </p:nvSpPr>
        <p:spPr>
          <a:xfrm>
            <a:off x="7294007" y="1345049"/>
            <a:ext cx="42505" cy="5718810"/>
          </a:xfrm>
          <a:prstGeom prst="roundRect">
            <a:avLst>
              <a:gd name="adj" fmla="val 225632"/>
            </a:avLst>
          </a:prstGeom>
          <a:solidFill>
            <a:srgbClr val="B2D4E5"/>
          </a:solidFill>
          <a:ln/>
        </p:spPr>
        <p:txBody>
          <a:bodyPr/>
          <a:lstStyle/>
          <a:p>
            <a:endParaRPr lang="tr-TR"/>
          </a:p>
        </p:txBody>
      </p:sp>
      <p:sp>
        <p:nvSpPr>
          <p:cNvPr id="6" name="Shape 3"/>
          <p:cNvSpPr/>
          <p:nvPr/>
        </p:nvSpPr>
        <p:spPr>
          <a:xfrm>
            <a:off x="6382941" y="1699796"/>
            <a:ext cx="745808" cy="42505"/>
          </a:xfrm>
          <a:prstGeom prst="roundRect">
            <a:avLst>
              <a:gd name="adj" fmla="val 225632"/>
            </a:avLst>
          </a:prstGeom>
          <a:solidFill>
            <a:srgbClr val="B2D4E5"/>
          </a:solidFill>
          <a:ln/>
        </p:spPr>
        <p:txBody>
          <a:bodyPr/>
          <a:lstStyle/>
          <a:p>
            <a:endParaRPr lang="tr-TR"/>
          </a:p>
        </p:txBody>
      </p:sp>
      <p:sp>
        <p:nvSpPr>
          <p:cNvPr id="7" name="Shape 4"/>
          <p:cNvSpPr/>
          <p:nvPr/>
        </p:nvSpPr>
        <p:spPr>
          <a:xfrm>
            <a:off x="7128748" y="1534716"/>
            <a:ext cx="372904" cy="372904"/>
          </a:xfrm>
          <a:prstGeom prst="roundRect">
            <a:avLst>
              <a:gd name="adj" fmla="val 25718"/>
            </a:avLst>
          </a:prstGeom>
          <a:solidFill>
            <a:srgbClr val="CCEEFF"/>
          </a:solidFill>
          <a:ln w="7620">
            <a:solidFill>
              <a:srgbClr val="B2D4E5"/>
            </a:solidFill>
            <a:prstDash val="solid"/>
          </a:ln>
        </p:spPr>
        <p:txBody>
          <a:bodyPr/>
          <a:lstStyle/>
          <a:p>
            <a:endParaRPr lang="tr-TR"/>
          </a:p>
        </p:txBody>
      </p:sp>
      <p:sp>
        <p:nvSpPr>
          <p:cNvPr id="9" name="Text 6"/>
          <p:cNvSpPr/>
          <p:nvPr/>
        </p:nvSpPr>
        <p:spPr>
          <a:xfrm>
            <a:off x="2526268" y="1958578"/>
            <a:ext cx="3616881" cy="1091089"/>
          </a:xfrm>
          <a:prstGeom prst="rect">
            <a:avLst/>
          </a:prstGeom>
          <a:noFill/>
          <a:ln/>
        </p:spPr>
        <p:txBody>
          <a:bodyPr wrap="square" rtlCol="0" anchor="t"/>
          <a:lstStyle/>
          <a:p>
            <a:pPr marL="342900" indent="-342900" algn="l">
              <a:lnSpc>
                <a:spcPts val="2148"/>
              </a:lnSpc>
              <a:buSzPct val="100000"/>
              <a:buChar char="•"/>
            </a:pPr>
            <a:r>
              <a:rPr lang="en-US" sz="1400" b="1" dirty="0"/>
              <a:t>Reliability and Durability:</a:t>
            </a:r>
            <a:r>
              <a:rPr lang="en-US" sz="1400" dirty="0"/>
              <a:t> Jumper cables and connections may not be reliable in the long term and may experience disconnections. More robust connections and wiring solutions may be required.</a:t>
            </a:r>
            <a:endParaRPr lang="en-US" sz="1343" dirty="0"/>
          </a:p>
        </p:txBody>
      </p:sp>
      <p:sp>
        <p:nvSpPr>
          <p:cNvPr id="10" name="Shape 7"/>
          <p:cNvSpPr/>
          <p:nvPr/>
        </p:nvSpPr>
        <p:spPr>
          <a:xfrm>
            <a:off x="7501652" y="2765167"/>
            <a:ext cx="745808" cy="42505"/>
          </a:xfrm>
          <a:prstGeom prst="roundRect">
            <a:avLst>
              <a:gd name="adj" fmla="val 225632"/>
            </a:avLst>
          </a:prstGeom>
          <a:solidFill>
            <a:srgbClr val="B2D4E5"/>
          </a:solidFill>
          <a:ln/>
        </p:spPr>
        <p:txBody>
          <a:bodyPr/>
          <a:lstStyle/>
          <a:p>
            <a:endParaRPr lang="tr-TR"/>
          </a:p>
        </p:txBody>
      </p:sp>
      <p:sp>
        <p:nvSpPr>
          <p:cNvPr id="11" name="Shape 8"/>
          <p:cNvSpPr/>
          <p:nvPr/>
        </p:nvSpPr>
        <p:spPr>
          <a:xfrm>
            <a:off x="7128748" y="2600087"/>
            <a:ext cx="372904" cy="372904"/>
          </a:xfrm>
          <a:prstGeom prst="roundRect">
            <a:avLst>
              <a:gd name="adj" fmla="val 25718"/>
            </a:avLst>
          </a:prstGeom>
          <a:solidFill>
            <a:srgbClr val="CCEEFF"/>
          </a:solidFill>
          <a:ln w="7620">
            <a:solidFill>
              <a:srgbClr val="B2D4E5"/>
            </a:solidFill>
            <a:prstDash val="solid"/>
          </a:ln>
        </p:spPr>
        <p:txBody>
          <a:bodyPr/>
          <a:lstStyle/>
          <a:p>
            <a:endParaRPr lang="tr-TR"/>
          </a:p>
        </p:txBody>
      </p:sp>
      <p:sp>
        <p:nvSpPr>
          <p:cNvPr id="13" name="Text 10"/>
          <p:cNvSpPr/>
          <p:nvPr/>
        </p:nvSpPr>
        <p:spPr>
          <a:xfrm>
            <a:off x="8487251" y="2266117"/>
            <a:ext cx="3889534" cy="1091089"/>
          </a:xfrm>
          <a:prstGeom prst="rect">
            <a:avLst/>
          </a:prstGeom>
          <a:noFill/>
          <a:ln/>
        </p:spPr>
        <p:txBody>
          <a:bodyPr wrap="square" rtlCol="0" anchor="t"/>
          <a:lstStyle/>
          <a:p>
            <a:pPr marL="0" indent="0" algn="l">
              <a:lnSpc>
                <a:spcPts val="2148"/>
              </a:lnSpc>
              <a:buNone/>
            </a:pPr>
            <a:r>
              <a:rPr lang="en-US" sz="1400" b="1" dirty="0"/>
              <a:t>Dependency and Security:</a:t>
            </a:r>
            <a:r>
              <a:rPr lang="en-US" sz="1400" dirty="0"/>
              <a:t> The system depends on an internet connection and the Blynk platform. If the internet connection is lost or there is an issue with the Blynk service, monitoring and control capabilities may be lost.</a:t>
            </a:r>
            <a:endParaRPr lang="en-US" sz="1343" dirty="0"/>
          </a:p>
        </p:txBody>
      </p:sp>
      <p:sp>
        <p:nvSpPr>
          <p:cNvPr id="14" name="Text 11"/>
          <p:cNvSpPr/>
          <p:nvPr/>
        </p:nvSpPr>
        <p:spPr>
          <a:xfrm>
            <a:off x="8487251" y="4242792"/>
            <a:ext cx="3889534" cy="340995"/>
          </a:xfrm>
          <a:prstGeom prst="rect">
            <a:avLst/>
          </a:prstGeom>
          <a:noFill/>
          <a:ln/>
        </p:spPr>
        <p:txBody>
          <a:bodyPr wrap="none" rtlCol="0" anchor="t"/>
          <a:lstStyle/>
          <a:p>
            <a:pPr marL="0" indent="0" algn="l">
              <a:lnSpc>
                <a:spcPts val="2685"/>
              </a:lnSpc>
              <a:buNone/>
            </a:pPr>
            <a:endParaRPr lang="en-US" sz="1678" dirty="0"/>
          </a:p>
        </p:txBody>
      </p:sp>
      <p:sp>
        <p:nvSpPr>
          <p:cNvPr id="15" name="Shape 12"/>
          <p:cNvSpPr/>
          <p:nvPr/>
        </p:nvSpPr>
        <p:spPr>
          <a:xfrm>
            <a:off x="6382941" y="4064853"/>
            <a:ext cx="745808" cy="42505"/>
          </a:xfrm>
          <a:prstGeom prst="roundRect">
            <a:avLst>
              <a:gd name="adj" fmla="val 225632"/>
            </a:avLst>
          </a:prstGeom>
          <a:solidFill>
            <a:srgbClr val="B2D4E5"/>
          </a:solidFill>
          <a:ln/>
        </p:spPr>
        <p:txBody>
          <a:bodyPr/>
          <a:lstStyle/>
          <a:p>
            <a:endParaRPr lang="tr-TR"/>
          </a:p>
        </p:txBody>
      </p:sp>
      <p:sp>
        <p:nvSpPr>
          <p:cNvPr id="16" name="Shape 13"/>
          <p:cNvSpPr/>
          <p:nvPr/>
        </p:nvSpPr>
        <p:spPr>
          <a:xfrm>
            <a:off x="7128748" y="3899773"/>
            <a:ext cx="372904" cy="372904"/>
          </a:xfrm>
          <a:prstGeom prst="roundRect">
            <a:avLst>
              <a:gd name="adj" fmla="val 25718"/>
            </a:avLst>
          </a:prstGeom>
          <a:solidFill>
            <a:srgbClr val="CCEEFF"/>
          </a:solidFill>
          <a:ln w="7620">
            <a:solidFill>
              <a:srgbClr val="B2D4E5"/>
            </a:solidFill>
            <a:prstDash val="solid"/>
          </a:ln>
        </p:spPr>
        <p:txBody>
          <a:bodyPr/>
          <a:lstStyle/>
          <a:p>
            <a:endParaRPr lang="tr-TR"/>
          </a:p>
        </p:txBody>
      </p:sp>
      <p:sp>
        <p:nvSpPr>
          <p:cNvPr id="18" name="Text 15"/>
          <p:cNvSpPr/>
          <p:nvPr/>
        </p:nvSpPr>
        <p:spPr>
          <a:xfrm>
            <a:off x="2526268" y="3962401"/>
            <a:ext cx="3616881" cy="1363861"/>
          </a:xfrm>
          <a:prstGeom prst="rect">
            <a:avLst/>
          </a:prstGeom>
          <a:noFill/>
          <a:ln/>
        </p:spPr>
        <p:txBody>
          <a:bodyPr wrap="square" rtlCol="0" anchor="t"/>
          <a:lstStyle/>
          <a:p>
            <a:pPr marL="342900" indent="-342900" algn="l">
              <a:lnSpc>
                <a:spcPts val="2148"/>
              </a:lnSpc>
              <a:buSzPct val="100000"/>
              <a:buChar char="•"/>
            </a:pPr>
            <a:r>
              <a:rPr lang="en-US" sz="1400" b="1" dirty="0"/>
              <a:t>Power Consumption:</a:t>
            </a:r>
            <a:r>
              <a:rPr lang="en-US" sz="1400" dirty="0"/>
              <a:t> ESP32 and other components require continuous power. It is important to minimize power consumption for long-term use and provide an appropriate power source.</a:t>
            </a:r>
            <a:endParaRPr lang="en-US" sz="1343" dirty="0"/>
          </a:p>
        </p:txBody>
      </p:sp>
      <p:sp>
        <p:nvSpPr>
          <p:cNvPr id="19" name="Shape 16"/>
          <p:cNvSpPr/>
          <p:nvPr/>
        </p:nvSpPr>
        <p:spPr>
          <a:xfrm>
            <a:off x="7501652" y="5364540"/>
            <a:ext cx="745808" cy="42505"/>
          </a:xfrm>
          <a:prstGeom prst="roundRect">
            <a:avLst>
              <a:gd name="adj" fmla="val 225632"/>
            </a:avLst>
          </a:prstGeom>
          <a:solidFill>
            <a:srgbClr val="B2D4E5"/>
          </a:solidFill>
          <a:ln/>
        </p:spPr>
        <p:txBody>
          <a:bodyPr/>
          <a:lstStyle/>
          <a:p>
            <a:endParaRPr lang="tr-TR"/>
          </a:p>
        </p:txBody>
      </p:sp>
      <p:sp>
        <p:nvSpPr>
          <p:cNvPr id="20" name="Shape 17"/>
          <p:cNvSpPr/>
          <p:nvPr/>
        </p:nvSpPr>
        <p:spPr>
          <a:xfrm>
            <a:off x="7128748" y="5199459"/>
            <a:ext cx="372904" cy="372904"/>
          </a:xfrm>
          <a:prstGeom prst="roundRect">
            <a:avLst>
              <a:gd name="adj" fmla="val 25718"/>
            </a:avLst>
          </a:prstGeom>
          <a:solidFill>
            <a:srgbClr val="CCEEFF"/>
          </a:solidFill>
          <a:ln w="7620">
            <a:solidFill>
              <a:srgbClr val="B2D4E5"/>
            </a:solidFill>
            <a:prstDash val="solid"/>
          </a:ln>
        </p:spPr>
        <p:txBody>
          <a:bodyPr/>
          <a:lstStyle/>
          <a:p>
            <a:endParaRPr lang="tr-TR"/>
          </a:p>
        </p:txBody>
      </p:sp>
      <p:sp>
        <p:nvSpPr>
          <p:cNvPr id="22" name="Text 19"/>
          <p:cNvSpPr/>
          <p:nvPr/>
        </p:nvSpPr>
        <p:spPr>
          <a:xfrm>
            <a:off x="8759904" y="5026818"/>
            <a:ext cx="3616881" cy="1091089"/>
          </a:xfrm>
          <a:prstGeom prst="rect">
            <a:avLst/>
          </a:prstGeom>
          <a:noFill/>
          <a:ln/>
        </p:spPr>
        <p:txBody>
          <a:bodyPr wrap="square" rtlCol="0" anchor="t"/>
          <a:lstStyle/>
          <a:p>
            <a:pPr marL="342900" indent="-342900" algn="l">
              <a:lnSpc>
                <a:spcPts val="2148"/>
              </a:lnSpc>
              <a:buSzPct val="100000"/>
              <a:buChar char="•"/>
            </a:pPr>
            <a:r>
              <a:rPr lang="en-US" sz="1400" b="1" dirty="0"/>
              <a:t>Maintenance and Support:</a:t>
            </a:r>
            <a:r>
              <a:rPr lang="en-US" sz="1400" dirty="0"/>
              <a:t> Periodic maintenance of system components may be necessary. Regular checks are important to ensure that water sensors and valves are functioning correctly.</a:t>
            </a:r>
            <a:endParaRPr lang="en-US" sz="1343" dirty="0"/>
          </a:p>
        </p:txBody>
      </p:sp>
      <p:sp>
        <p:nvSpPr>
          <p:cNvPr id="23" name="Text 20"/>
          <p:cNvSpPr/>
          <p:nvPr/>
        </p:nvSpPr>
        <p:spPr>
          <a:xfrm>
            <a:off x="2253615" y="7303532"/>
            <a:ext cx="10123170" cy="340995"/>
          </a:xfrm>
          <a:prstGeom prst="rect">
            <a:avLst/>
          </a:prstGeom>
          <a:noFill/>
          <a:ln/>
        </p:spPr>
        <p:txBody>
          <a:bodyPr wrap="none" rtlCol="0" anchor="t"/>
          <a:lstStyle/>
          <a:p>
            <a:pPr marL="0" indent="0">
              <a:lnSpc>
                <a:spcPts val="2685"/>
              </a:lnSpc>
              <a:buNone/>
            </a:pPr>
            <a:endParaRPr lang="en-US" sz="1678" dirty="0"/>
          </a:p>
        </p:txBody>
      </p:sp>
      <p:sp>
        <p:nvSpPr>
          <p:cNvPr id="24" name="Rectangle 1">
            <a:extLst>
              <a:ext uri="{FF2B5EF4-FFF2-40B4-BE49-F238E27FC236}">
                <a16:creationId xmlns:a16="http://schemas.microsoft.com/office/drawing/2014/main" id="{34EEF75A-0082-624B-BA40-1619433AD827}"/>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a:ln>
                  <a:noFill/>
                </a:ln>
                <a:solidFill>
                  <a:schemeClr val="tx1"/>
                </a:solidFill>
                <a:effectLst/>
                <a:latin typeface="Arial" panose="020B0604020202020204" pitchFamily="34" charset="0"/>
              </a:rPr>
              <a:t>Reliability and Durability:</a:t>
            </a:r>
            <a:r>
              <a:rPr kumimoji="0" lang="tr-TR" altLang="tr-TR" sz="1800" b="0" i="0" u="none" strike="noStrike" cap="none" normalizeH="0" baseline="0">
                <a:ln>
                  <a:noFill/>
                </a:ln>
                <a:solidFill>
                  <a:schemeClr val="tx1"/>
                </a:solidFill>
                <a:effectLst/>
                <a:latin typeface="Arial" panose="020B0604020202020204" pitchFamily="34" charset="0"/>
              </a:rPr>
              <a:t> Jumper cables and connections may not be reliable in the long term and may experience disconnections. More robust connections and wiring solutions may be required.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FFFFFF">
              <a:alpha val="75000"/>
            </a:srgbClr>
          </a:solidFill>
          <a:ln/>
        </p:spPr>
        <p:txBody>
          <a:bodyPr/>
          <a:lstStyle/>
          <a:p>
            <a:endParaRPr lang="tr-TR"/>
          </a:p>
        </p:txBody>
      </p:sp>
      <p:sp>
        <p:nvSpPr>
          <p:cNvPr id="4" name="Text 1"/>
          <p:cNvSpPr/>
          <p:nvPr/>
        </p:nvSpPr>
        <p:spPr>
          <a:xfrm>
            <a:off x="2189798" y="593408"/>
            <a:ext cx="3358872" cy="337185"/>
          </a:xfrm>
          <a:prstGeom prst="rect">
            <a:avLst/>
          </a:prstGeom>
          <a:noFill/>
          <a:ln/>
        </p:spPr>
        <p:txBody>
          <a:bodyPr wrap="none" rtlCol="0" anchor="t"/>
          <a:lstStyle/>
          <a:p>
            <a:r>
              <a:rPr lang="tr-TR" sz="2400" b="1" dirty="0" err="1"/>
              <a:t>Future</a:t>
            </a:r>
            <a:r>
              <a:rPr lang="tr-TR" sz="2400" b="1" dirty="0"/>
              <a:t> </a:t>
            </a:r>
            <a:r>
              <a:rPr lang="tr-TR" sz="2400" b="1" dirty="0" err="1"/>
              <a:t>Developments</a:t>
            </a:r>
            <a:endParaRPr lang="tr-TR" sz="2400" b="1" dirty="0"/>
          </a:p>
        </p:txBody>
      </p:sp>
      <p:sp>
        <p:nvSpPr>
          <p:cNvPr id="6" name="Text 3"/>
          <p:cNvSpPr/>
          <p:nvPr/>
        </p:nvSpPr>
        <p:spPr>
          <a:xfrm>
            <a:off x="2535079" y="1950244"/>
            <a:ext cx="9905405" cy="690563"/>
          </a:xfrm>
          <a:prstGeom prst="rect">
            <a:avLst/>
          </a:prstGeom>
          <a:noFill/>
          <a:ln/>
        </p:spPr>
        <p:txBody>
          <a:bodyPr wrap="square" rtlCol="0" anchor="t"/>
          <a:lstStyle/>
          <a:p>
            <a:pPr marL="342900" indent="-342900" algn="l">
              <a:lnSpc>
                <a:spcPts val="2719"/>
              </a:lnSpc>
              <a:buSzPct val="100000"/>
              <a:buChar char="•"/>
            </a:pPr>
            <a:r>
              <a:rPr lang="en-US" sz="1600" b="1" dirty="0"/>
              <a:t>Artificial Intelligence and Machine Learning:</a:t>
            </a:r>
            <a:r>
              <a:rPr lang="en-US" sz="1600" dirty="0"/>
              <a:t> By analyzing past water usage data, future water consumption can be predicted, and recommendations for water savings can be made.</a:t>
            </a:r>
            <a:endParaRPr lang="en-US" sz="1699" dirty="0"/>
          </a:p>
        </p:txBody>
      </p:sp>
      <p:sp>
        <p:nvSpPr>
          <p:cNvPr id="8" name="Text 5"/>
          <p:cNvSpPr/>
          <p:nvPr/>
        </p:nvSpPr>
        <p:spPr>
          <a:xfrm>
            <a:off x="2535079" y="3471624"/>
            <a:ext cx="9905405" cy="690563"/>
          </a:xfrm>
          <a:prstGeom prst="rect">
            <a:avLst/>
          </a:prstGeom>
          <a:noFill/>
          <a:ln/>
        </p:spPr>
        <p:txBody>
          <a:bodyPr wrap="square" rtlCol="0" anchor="t"/>
          <a:lstStyle/>
          <a:p>
            <a:pPr marL="342900" indent="-342900" algn="l">
              <a:lnSpc>
                <a:spcPts val="2719"/>
              </a:lnSpc>
              <a:buSzPct val="100000"/>
              <a:buChar char="•"/>
            </a:pPr>
            <a:r>
              <a:rPr lang="en-US" sz="1600" b="1" dirty="0"/>
              <a:t>Automatic Water Distribution:</a:t>
            </a:r>
            <a:r>
              <a:rPr lang="en-US" sz="1600" dirty="0"/>
              <a:t> Integration with smart irrigation systems for automatic watering of plants and green spaces.</a:t>
            </a:r>
            <a:endParaRPr lang="en-US" sz="1699" dirty="0"/>
          </a:p>
        </p:txBody>
      </p:sp>
      <p:sp>
        <p:nvSpPr>
          <p:cNvPr id="10" name="Text 7"/>
          <p:cNvSpPr/>
          <p:nvPr/>
        </p:nvSpPr>
        <p:spPr>
          <a:xfrm>
            <a:off x="2535079" y="4993005"/>
            <a:ext cx="9905405" cy="690563"/>
          </a:xfrm>
          <a:prstGeom prst="rect">
            <a:avLst/>
          </a:prstGeom>
          <a:noFill/>
          <a:ln/>
        </p:spPr>
        <p:txBody>
          <a:bodyPr wrap="square" rtlCol="0" anchor="t"/>
          <a:lstStyle/>
          <a:p>
            <a:pPr marL="342900" indent="-342900" algn="l">
              <a:lnSpc>
                <a:spcPts val="2719"/>
              </a:lnSpc>
              <a:buSzPct val="100000"/>
              <a:buChar char="•"/>
            </a:pPr>
            <a:r>
              <a:rPr lang="en-US" sz="1600" b="1" dirty="0"/>
              <a:t>Integration with Weather Data:</a:t>
            </a:r>
            <a:r>
              <a:rPr lang="en-US" sz="1600" dirty="0"/>
              <a:t> Integration with weather data to prevent watering during rain and optimize water usage.</a:t>
            </a:r>
            <a:endParaRPr lang="en-US" sz="1699" dirty="0"/>
          </a:p>
        </p:txBody>
      </p:sp>
      <p:sp>
        <p:nvSpPr>
          <p:cNvPr id="11" name="Text 8"/>
          <p:cNvSpPr/>
          <p:nvPr/>
        </p:nvSpPr>
        <p:spPr>
          <a:xfrm>
            <a:off x="2535079" y="5769888"/>
            <a:ext cx="9905405" cy="690563"/>
          </a:xfrm>
          <a:prstGeom prst="rect">
            <a:avLst/>
          </a:prstGeom>
          <a:noFill/>
          <a:ln/>
        </p:spPr>
        <p:txBody>
          <a:bodyPr wrap="square" rtlCol="0" anchor="t"/>
          <a:lstStyle/>
          <a:p>
            <a:pPr marL="342900" indent="-342900" algn="l">
              <a:lnSpc>
                <a:spcPts val="2719"/>
              </a:lnSpc>
              <a:buSzPct val="100000"/>
              <a:buChar char="•"/>
            </a:pPr>
            <a:r>
              <a:rPr lang="en-US" sz="1600" b="1" dirty="0"/>
              <a:t>Voice Assistant Integration:</a:t>
            </a:r>
            <a:r>
              <a:rPr lang="en-US" sz="1600" dirty="0"/>
              <a:t> Integration with smart home assistants such as Amazon Alexa or Google Assistant to facilitate control and monitoring.</a:t>
            </a:r>
            <a:endParaRPr lang="en-US" sz="1699" dirty="0"/>
          </a:p>
        </p:txBody>
      </p:sp>
      <p:sp>
        <p:nvSpPr>
          <p:cNvPr id="13" name="Text 10"/>
          <p:cNvSpPr/>
          <p:nvPr/>
        </p:nvSpPr>
        <p:spPr>
          <a:xfrm>
            <a:off x="2189798" y="7291268"/>
            <a:ext cx="10250686" cy="345281"/>
          </a:xfrm>
          <a:prstGeom prst="rect">
            <a:avLst/>
          </a:prstGeom>
          <a:noFill/>
          <a:ln/>
        </p:spPr>
        <p:txBody>
          <a:bodyPr wrap="none" rtlCol="0" anchor="t"/>
          <a:lstStyle/>
          <a:p>
            <a:pPr marL="0" indent="0">
              <a:lnSpc>
                <a:spcPts val="2719"/>
              </a:lnSpc>
              <a:buNone/>
            </a:pPr>
            <a:endParaRPr lang="en-US" sz="1699"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11" name="Resim 10" descr="metin, ekran görüntüsü, daire, tasarım içeren bir resim&#10;&#10;Açıklama otomatik olarak oluşturuldu">
            <a:extLst>
              <a:ext uri="{FF2B5EF4-FFF2-40B4-BE49-F238E27FC236}">
                <a16:creationId xmlns:a16="http://schemas.microsoft.com/office/drawing/2014/main" id="{6158DC76-6768-C5DD-CC25-B50D73E8352D}"/>
              </a:ext>
            </a:extLst>
          </p:cNvPr>
          <p:cNvPicPr>
            <a:picLocks noChangeAspect="1"/>
          </p:cNvPicPr>
          <p:nvPr/>
        </p:nvPicPr>
        <p:blipFill rotWithShape="1">
          <a:blip r:embed="rId4"/>
          <a:srcRect b="32164"/>
          <a:stretch/>
        </p:blipFill>
        <p:spPr>
          <a:xfrm>
            <a:off x="0" y="3236362"/>
            <a:ext cx="3703320" cy="5021179"/>
          </a:xfrm>
          <a:prstGeom prst="rect">
            <a:avLst/>
          </a:prstGeom>
        </p:spPr>
      </p:pic>
      <p:pic>
        <p:nvPicPr>
          <p:cNvPr id="13" name="Resim 12" descr="metin, ekran görüntüsü, yazılım, bilgisayar simgesi içeren bir resim&#10;&#10;Açıklama otomatik olarak oluşturuldu">
            <a:extLst>
              <a:ext uri="{FF2B5EF4-FFF2-40B4-BE49-F238E27FC236}">
                <a16:creationId xmlns:a16="http://schemas.microsoft.com/office/drawing/2014/main" id="{B3B99DBF-419D-D2E1-D86B-376A8AEC7243}"/>
              </a:ext>
            </a:extLst>
          </p:cNvPr>
          <p:cNvPicPr>
            <a:picLocks noChangeAspect="1"/>
          </p:cNvPicPr>
          <p:nvPr/>
        </p:nvPicPr>
        <p:blipFill rotWithShape="1">
          <a:blip r:embed="rId5"/>
          <a:srcRect r="27662"/>
          <a:stretch/>
        </p:blipFill>
        <p:spPr>
          <a:xfrm>
            <a:off x="3703319" y="3236362"/>
            <a:ext cx="6385355" cy="5021179"/>
          </a:xfrm>
          <a:prstGeom prst="rect">
            <a:avLst/>
          </a:prstGeom>
        </p:spPr>
      </p:pic>
      <p:pic>
        <p:nvPicPr>
          <p:cNvPr id="15" name="Resim 14" descr="iç mekan, suya batmak, lavabo, alet, kişi, şahıs içeren bir resim&#10;&#10;Açıklama otomatik olarak oluşturuldu">
            <a:extLst>
              <a:ext uri="{FF2B5EF4-FFF2-40B4-BE49-F238E27FC236}">
                <a16:creationId xmlns:a16="http://schemas.microsoft.com/office/drawing/2014/main" id="{B9274035-F2E8-3E32-A884-A17463CC8AF2}"/>
              </a:ext>
            </a:extLst>
          </p:cNvPr>
          <p:cNvPicPr>
            <a:picLocks noChangeAspect="1"/>
          </p:cNvPicPr>
          <p:nvPr/>
        </p:nvPicPr>
        <p:blipFill>
          <a:blip r:embed="rId6"/>
          <a:stretch>
            <a:fillRect/>
          </a:stretch>
        </p:blipFill>
        <p:spPr>
          <a:xfrm>
            <a:off x="9998634" y="0"/>
            <a:ext cx="4629150" cy="8263665"/>
          </a:xfrm>
          <a:prstGeom prst="rect">
            <a:avLst/>
          </a:prstGeom>
        </p:spPr>
      </p:pic>
      <p:sp>
        <p:nvSpPr>
          <p:cNvPr id="16" name="Metin kutusu 15">
            <a:extLst>
              <a:ext uri="{FF2B5EF4-FFF2-40B4-BE49-F238E27FC236}">
                <a16:creationId xmlns:a16="http://schemas.microsoft.com/office/drawing/2014/main" id="{0C1FB84B-354F-522B-E749-5AC9D997F2CF}"/>
              </a:ext>
            </a:extLst>
          </p:cNvPr>
          <p:cNvSpPr txBox="1"/>
          <p:nvPr/>
        </p:nvSpPr>
        <p:spPr>
          <a:xfrm>
            <a:off x="852755" y="736496"/>
            <a:ext cx="6462445" cy="461665"/>
          </a:xfrm>
          <a:prstGeom prst="rect">
            <a:avLst/>
          </a:prstGeom>
          <a:noFill/>
        </p:spPr>
        <p:txBody>
          <a:bodyPr wrap="square" rtlCol="0">
            <a:spAutoFit/>
          </a:bodyPr>
          <a:lstStyle/>
          <a:p>
            <a:r>
              <a:rPr lang="tr-TR" sz="2400" b="1" u="sng" dirty="0"/>
              <a:t>Test video :</a:t>
            </a:r>
          </a:p>
        </p:txBody>
      </p:sp>
      <p:sp>
        <p:nvSpPr>
          <p:cNvPr id="17" name="Metin kutusu 16">
            <a:extLst>
              <a:ext uri="{FF2B5EF4-FFF2-40B4-BE49-F238E27FC236}">
                <a16:creationId xmlns:a16="http://schemas.microsoft.com/office/drawing/2014/main" id="{5EF249F2-47E2-266C-BCB8-22E3F87C5CBC}"/>
              </a:ext>
            </a:extLst>
          </p:cNvPr>
          <p:cNvSpPr txBox="1"/>
          <p:nvPr/>
        </p:nvSpPr>
        <p:spPr>
          <a:xfrm>
            <a:off x="472097" y="2750633"/>
            <a:ext cx="2928650" cy="307777"/>
          </a:xfrm>
          <a:prstGeom prst="rect">
            <a:avLst/>
          </a:prstGeom>
          <a:noFill/>
        </p:spPr>
        <p:txBody>
          <a:bodyPr wrap="square" rtlCol="0">
            <a:spAutoFit/>
          </a:bodyPr>
          <a:lstStyle/>
          <a:p>
            <a:r>
              <a:rPr lang="tr-TR" sz="1400" dirty="0"/>
              <a:t>Mobil </a:t>
            </a:r>
            <a:r>
              <a:rPr lang="tr-TR" sz="1400" dirty="0" err="1"/>
              <a:t>app</a:t>
            </a:r>
            <a:r>
              <a:rPr lang="tr-TR" sz="1400" dirty="0"/>
              <a:t> </a:t>
            </a:r>
          </a:p>
        </p:txBody>
      </p:sp>
      <p:sp>
        <p:nvSpPr>
          <p:cNvPr id="18" name="Metin kutusu 17">
            <a:extLst>
              <a:ext uri="{FF2B5EF4-FFF2-40B4-BE49-F238E27FC236}">
                <a16:creationId xmlns:a16="http://schemas.microsoft.com/office/drawing/2014/main" id="{DF758ADC-EA24-61E6-723C-851E1EF86FE7}"/>
              </a:ext>
            </a:extLst>
          </p:cNvPr>
          <p:cNvSpPr txBox="1"/>
          <p:nvPr/>
        </p:nvSpPr>
        <p:spPr>
          <a:xfrm>
            <a:off x="5799248" y="2744366"/>
            <a:ext cx="2928650" cy="307777"/>
          </a:xfrm>
          <a:prstGeom prst="rect">
            <a:avLst/>
          </a:prstGeom>
          <a:noFill/>
        </p:spPr>
        <p:txBody>
          <a:bodyPr wrap="square" rtlCol="0">
            <a:spAutoFit/>
          </a:bodyPr>
          <a:lstStyle/>
          <a:p>
            <a:r>
              <a:rPr lang="tr-TR" sz="1400" dirty="0"/>
              <a:t>Web site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3203972"/>
            <a:ext cx="3357324" cy="416481"/>
          </a:xfrm>
          <a:prstGeom prst="rect">
            <a:avLst/>
          </a:prstGeom>
          <a:noFill/>
          <a:ln/>
        </p:spPr>
        <p:txBody>
          <a:bodyPr wrap="none" rtlCol="0" anchor="t"/>
          <a:lstStyle/>
          <a:p>
            <a:pPr marL="0" indent="0">
              <a:lnSpc>
                <a:spcPts val="3281"/>
              </a:lnSpc>
              <a:buNone/>
            </a:pPr>
            <a:r>
              <a:rPr lang="tr-TR" sz="2624" b="1" dirty="0" err="1">
                <a:solidFill>
                  <a:srgbClr val="000000"/>
                </a:solidFill>
                <a:latin typeface="p22-mackinac-pro" pitchFamily="34" charset="0"/>
                <a:ea typeface="p22-mackinac-pro" pitchFamily="34" charset="-122"/>
                <a:cs typeface="p22-mackinac-pro" pitchFamily="34" charset="-120"/>
              </a:rPr>
              <a:t>Thank</a:t>
            </a:r>
            <a:r>
              <a:rPr lang="tr-TR" sz="2624" b="1" dirty="0">
                <a:solidFill>
                  <a:srgbClr val="000000"/>
                </a:solidFill>
                <a:latin typeface="p22-mackinac-pro" pitchFamily="34" charset="0"/>
                <a:ea typeface="p22-mackinac-pro" pitchFamily="34" charset="-122"/>
                <a:cs typeface="p22-mackinac-pro" pitchFamily="34" charset="-120"/>
              </a:rPr>
              <a:t> </a:t>
            </a:r>
            <a:r>
              <a:rPr lang="tr-TR" sz="2624" b="1" dirty="0" err="1">
                <a:solidFill>
                  <a:srgbClr val="000000"/>
                </a:solidFill>
                <a:latin typeface="p22-mackinac-pro" pitchFamily="34" charset="0"/>
                <a:ea typeface="p22-mackinac-pro" pitchFamily="34" charset="-122"/>
                <a:cs typeface="p22-mackinac-pro" pitchFamily="34" charset="-120"/>
              </a:rPr>
              <a:t>you</a:t>
            </a:r>
            <a:r>
              <a:rPr lang="tr-TR" sz="2624" b="1" dirty="0">
                <a:solidFill>
                  <a:srgbClr val="000000"/>
                </a:solidFill>
                <a:latin typeface="p22-mackinac-pro" pitchFamily="34" charset="0"/>
                <a:ea typeface="p22-mackinac-pro" pitchFamily="34" charset="-122"/>
                <a:cs typeface="p22-mackinac-pro" pitchFamily="34" charset="-120"/>
              </a:rPr>
              <a:t> ! &lt;3</a:t>
            </a:r>
            <a:endParaRPr lang="en-US" sz="2624" dirty="0"/>
          </a:p>
        </p:txBody>
      </p:sp>
      <p:sp>
        <p:nvSpPr>
          <p:cNvPr id="5" name="Text 2"/>
          <p:cNvSpPr/>
          <p:nvPr/>
        </p:nvSpPr>
        <p:spPr>
          <a:xfrm>
            <a:off x="2037993" y="4064794"/>
            <a:ext cx="10554414" cy="355402"/>
          </a:xfrm>
          <a:prstGeom prst="rect">
            <a:avLst/>
          </a:prstGeom>
          <a:noFill/>
          <a:ln/>
        </p:spPr>
        <p:txBody>
          <a:bodyPr wrap="none" rtlCol="0" anchor="t"/>
          <a:lstStyle/>
          <a:p>
            <a:pPr marL="0" indent="0">
              <a:lnSpc>
                <a:spcPts val="2799"/>
              </a:lnSpc>
              <a:buNone/>
            </a:pPr>
            <a:endParaRPr lang="en-US" sz="1750" dirty="0"/>
          </a:p>
        </p:txBody>
      </p:sp>
    </p:spTree>
    <p:extLst>
      <p:ext uri="{BB962C8B-B14F-4D97-AF65-F5344CB8AC3E}">
        <p14:creationId xmlns:p14="http://schemas.microsoft.com/office/powerpoint/2010/main" val="1330556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393" y="2743319"/>
            <a:ext cx="4930854" cy="2742843"/>
          </a:xfrm>
          <a:prstGeom prst="rect">
            <a:avLst/>
          </a:prstGeom>
        </p:spPr>
      </p:pic>
      <p:sp>
        <p:nvSpPr>
          <p:cNvPr id="6" name="Text 1"/>
          <p:cNvSpPr/>
          <p:nvPr/>
        </p:nvSpPr>
        <p:spPr>
          <a:xfrm>
            <a:off x="833199" y="1057394"/>
            <a:ext cx="7477601" cy="958215"/>
          </a:xfrm>
          <a:prstGeom prst="rect">
            <a:avLst/>
          </a:prstGeom>
          <a:noFill/>
          <a:ln/>
        </p:spPr>
        <p:txBody>
          <a:bodyPr wrap="none" rtlCol="0" anchor="t"/>
          <a:lstStyle/>
          <a:p>
            <a:pPr marL="0" indent="0">
              <a:lnSpc>
                <a:spcPts val="7545"/>
              </a:lnSpc>
              <a:buNone/>
            </a:pPr>
            <a:r>
              <a:rPr lang="tr-TR" sz="6600" dirty="0" err="1"/>
              <a:t>Introduction</a:t>
            </a:r>
            <a:endParaRPr lang="en-US" sz="6036" dirty="0"/>
          </a:p>
        </p:txBody>
      </p:sp>
      <p:sp>
        <p:nvSpPr>
          <p:cNvPr id="7" name="Text 2"/>
          <p:cNvSpPr/>
          <p:nvPr/>
        </p:nvSpPr>
        <p:spPr>
          <a:xfrm>
            <a:off x="833199" y="2348865"/>
            <a:ext cx="7477601" cy="1421606"/>
          </a:xfrm>
          <a:prstGeom prst="rect">
            <a:avLst/>
          </a:prstGeom>
          <a:noFill/>
          <a:ln/>
        </p:spPr>
        <p:txBody>
          <a:bodyPr wrap="square" rtlCol="0" anchor="t"/>
          <a:lstStyle/>
          <a:p>
            <a:pPr marL="0" indent="0">
              <a:lnSpc>
                <a:spcPts val="2799"/>
              </a:lnSpc>
              <a:buNone/>
            </a:pPr>
            <a:r>
              <a:rPr lang="en-US" sz="1600" dirty="0"/>
              <a:t>This presentation will cover the details of the ESP32-based smart water control system. It will examine key components such as system requirements, IoT technology, ESP32 microcontroller, sensors, control systems, and the Blynk application.</a:t>
            </a:r>
            <a:endParaRPr lang="en-US" sz="1750" dirty="0"/>
          </a:p>
        </p:txBody>
      </p:sp>
      <p:sp>
        <p:nvSpPr>
          <p:cNvPr id="8" name="Text 3"/>
          <p:cNvSpPr/>
          <p:nvPr/>
        </p:nvSpPr>
        <p:spPr>
          <a:xfrm>
            <a:off x="833199" y="4103727"/>
            <a:ext cx="7477601" cy="958215"/>
          </a:xfrm>
          <a:prstGeom prst="rect">
            <a:avLst/>
          </a:prstGeom>
          <a:noFill/>
          <a:ln/>
        </p:spPr>
        <p:txBody>
          <a:bodyPr wrap="none" rtlCol="0" anchor="t"/>
          <a:lstStyle/>
          <a:p>
            <a:pPr marL="0" indent="0">
              <a:lnSpc>
                <a:spcPts val="7545"/>
              </a:lnSpc>
              <a:buNone/>
            </a:pPr>
            <a:r>
              <a:rPr lang="tr-TR" sz="6600" dirty="0" err="1"/>
              <a:t>Objective</a:t>
            </a:r>
            <a:endParaRPr lang="en-US" sz="6036" dirty="0"/>
          </a:p>
        </p:txBody>
      </p:sp>
      <p:sp>
        <p:nvSpPr>
          <p:cNvPr id="9" name="Text 4"/>
          <p:cNvSpPr/>
          <p:nvPr/>
        </p:nvSpPr>
        <p:spPr>
          <a:xfrm>
            <a:off x="833199" y="5395198"/>
            <a:ext cx="7477601" cy="1777008"/>
          </a:xfrm>
          <a:prstGeom prst="rect">
            <a:avLst/>
          </a:prstGeom>
          <a:noFill/>
          <a:ln/>
        </p:spPr>
        <p:txBody>
          <a:bodyPr wrap="square" rtlCol="0" anchor="t"/>
          <a:lstStyle/>
          <a:p>
            <a:pPr marL="0" indent="0">
              <a:lnSpc>
                <a:spcPts val="2799"/>
              </a:lnSpc>
              <a:buNone/>
            </a:pPr>
            <a:r>
              <a:rPr lang="en-US" sz="1600" dirty="0"/>
              <a:t>The aim of this project is to ensure the efficient and sustainable use of water resources and to prevent water waste. By monitoring and optimizing water use, the goal is to reduce unnecessary water consumption and conserve water resources, enhancing environmental sustainability.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080968"/>
            <a:ext cx="10554414" cy="1388745"/>
          </a:xfrm>
          <a:prstGeom prst="rect">
            <a:avLst/>
          </a:prstGeom>
          <a:noFill/>
          <a:ln/>
        </p:spPr>
        <p:txBody>
          <a:bodyPr wrap="square" rtlCol="0" anchor="t"/>
          <a:lstStyle/>
          <a:p>
            <a:r>
              <a:rPr lang="en-US" sz="4400" b="1" dirty="0"/>
              <a:t>Requirements of the Smart Water Control System</a:t>
            </a:r>
          </a:p>
        </p:txBody>
      </p:sp>
      <p:sp>
        <p:nvSpPr>
          <p:cNvPr id="5" name="Shape 2"/>
          <p:cNvSpPr/>
          <p:nvPr/>
        </p:nvSpPr>
        <p:spPr>
          <a:xfrm>
            <a:off x="2037993" y="2914055"/>
            <a:ext cx="5166122" cy="2006203"/>
          </a:xfrm>
          <a:prstGeom prst="roundRect">
            <a:avLst>
              <a:gd name="adj" fmla="val 4984"/>
            </a:avLst>
          </a:prstGeom>
          <a:solidFill>
            <a:srgbClr val="CCEEFF"/>
          </a:solidFill>
          <a:ln w="7620">
            <a:solidFill>
              <a:srgbClr val="B2D4E5"/>
            </a:solidFill>
            <a:prstDash val="solid"/>
          </a:ln>
        </p:spPr>
        <p:txBody>
          <a:bodyPr/>
          <a:lstStyle/>
          <a:p>
            <a:endParaRPr lang="tr-TR"/>
          </a:p>
        </p:txBody>
      </p:sp>
      <p:sp>
        <p:nvSpPr>
          <p:cNvPr id="6" name="Text 3"/>
          <p:cNvSpPr/>
          <p:nvPr/>
        </p:nvSpPr>
        <p:spPr>
          <a:xfrm>
            <a:off x="2267783" y="3143845"/>
            <a:ext cx="2777490" cy="347186"/>
          </a:xfrm>
          <a:prstGeom prst="rect">
            <a:avLst/>
          </a:prstGeom>
          <a:noFill/>
          <a:ln/>
        </p:spPr>
        <p:txBody>
          <a:bodyPr wrap="none" rtlCol="0" anchor="t"/>
          <a:lstStyle/>
          <a:p>
            <a:pPr marL="0" indent="0">
              <a:lnSpc>
                <a:spcPts val="2734"/>
              </a:lnSpc>
              <a:buNone/>
            </a:pPr>
            <a:r>
              <a:rPr lang="en-US" sz="2400" b="1" dirty="0"/>
              <a:t>Ease of Use:</a:t>
            </a:r>
            <a:endParaRPr lang="en-US" sz="2187" dirty="0"/>
          </a:p>
        </p:txBody>
      </p:sp>
      <p:sp>
        <p:nvSpPr>
          <p:cNvPr id="7" name="Text 4"/>
          <p:cNvSpPr/>
          <p:nvPr/>
        </p:nvSpPr>
        <p:spPr>
          <a:xfrm>
            <a:off x="2267783" y="3624263"/>
            <a:ext cx="4706541" cy="1066205"/>
          </a:xfrm>
          <a:prstGeom prst="rect">
            <a:avLst/>
          </a:prstGeom>
          <a:noFill/>
          <a:ln/>
        </p:spPr>
        <p:txBody>
          <a:bodyPr wrap="square" rtlCol="0" anchor="t"/>
          <a:lstStyle/>
          <a:p>
            <a:pPr marL="0" indent="0">
              <a:lnSpc>
                <a:spcPts val="2799"/>
              </a:lnSpc>
              <a:buNone/>
            </a:pPr>
            <a:r>
              <a:rPr lang="en-US" sz="1600" dirty="0"/>
              <a:t>The system should be user-friendly. The user experience should be at the highest level.</a:t>
            </a:r>
            <a:endParaRPr lang="en-US" sz="1750" dirty="0"/>
          </a:p>
        </p:txBody>
      </p:sp>
      <p:sp>
        <p:nvSpPr>
          <p:cNvPr id="8" name="Shape 5"/>
          <p:cNvSpPr/>
          <p:nvPr/>
        </p:nvSpPr>
        <p:spPr>
          <a:xfrm>
            <a:off x="7426285" y="2914055"/>
            <a:ext cx="5166122" cy="2006203"/>
          </a:xfrm>
          <a:prstGeom prst="roundRect">
            <a:avLst>
              <a:gd name="adj" fmla="val 4984"/>
            </a:avLst>
          </a:prstGeom>
          <a:solidFill>
            <a:srgbClr val="CCEEFF"/>
          </a:solidFill>
          <a:ln w="7620">
            <a:solidFill>
              <a:srgbClr val="B2D4E5"/>
            </a:solidFill>
            <a:prstDash val="solid"/>
          </a:ln>
        </p:spPr>
        <p:txBody>
          <a:bodyPr/>
          <a:lstStyle/>
          <a:p>
            <a:endParaRPr lang="tr-TR"/>
          </a:p>
        </p:txBody>
      </p:sp>
      <p:sp>
        <p:nvSpPr>
          <p:cNvPr id="9" name="Text 6"/>
          <p:cNvSpPr/>
          <p:nvPr/>
        </p:nvSpPr>
        <p:spPr>
          <a:xfrm>
            <a:off x="7656076" y="3143845"/>
            <a:ext cx="2777490" cy="347186"/>
          </a:xfrm>
          <a:prstGeom prst="rect">
            <a:avLst/>
          </a:prstGeom>
          <a:noFill/>
          <a:ln/>
        </p:spPr>
        <p:txBody>
          <a:bodyPr wrap="none" rtlCol="0" anchor="t"/>
          <a:lstStyle/>
          <a:p>
            <a:pPr marL="0" indent="0">
              <a:lnSpc>
                <a:spcPts val="2734"/>
              </a:lnSpc>
              <a:buNone/>
            </a:pPr>
            <a:r>
              <a:rPr lang="tr-TR" sz="2400" b="1" dirty="0" err="1"/>
              <a:t>Energy</a:t>
            </a:r>
            <a:r>
              <a:rPr lang="tr-TR" sz="2400" b="1" dirty="0"/>
              <a:t> </a:t>
            </a:r>
            <a:r>
              <a:rPr lang="tr-TR" sz="2400" b="1" dirty="0" err="1"/>
              <a:t>Efficiency</a:t>
            </a:r>
            <a:r>
              <a:rPr lang="tr-TR" sz="2400" b="1" dirty="0"/>
              <a:t>:</a:t>
            </a:r>
            <a:endParaRPr lang="en-US" sz="2187" b="1" dirty="0"/>
          </a:p>
        </p:txBody>
      </p:sp>
      <p:sp>
        <p:nvSpPr>
          <p:cNvPr id="10" name="Text 7"/>
          <p:cNvSpPr/>
          <p:nvPr/>
        </p:nvSpPr>
        <p:spPr>
          <a:xfrm>
            <a:off x="7656076" y="3624263"/>
            <a:ext cx="4706541" cy="710803"/>
          </a:xfrm>
          <a:prstGeom prst="rect">
            <a:avLst/>
          </a:prstGeom>
          <a:noFill/>
          <a:ln/>
        </p:spPr>
        <p:txBody>
          <a:bodyPr wrap="square" rtlCol="0" anchor="t"/>
          <a:lstStyle/>
          <a:p>
            <a:pPr marL="0" indent="0">
              <a:lnSpc>
                <a:spcPts val="2799"/>
              </a:lnSpc>
              <a:buNone/>
            </a:pPr>
            <a:r>
              <a:rPr lang="en-US" sz="1600" dirty="0"/>
              <a:t>The system should save water by minimizing energy consumption.</a:t>
            </a:r>
            <a:endParaRPr lang="en-US" sz="1750" dirty="0"/>
          </a:p>
        </p:txBody>
      </p:sp>
      <p:sp>
        <p:nvSpPr>
          <p:cNvPr id="11" name="Shape 8"/>
          <p:cNvSpPr/>
          <p:nvPr/>
        </p:nvSpPr>
        <p:spPr>
          <a:xfrm>
            <a:off x="2037993" y="5142428"/>
            <a:ext cx="5166122" cy="2006203"/>
          </a:xfrm>
          <a:prstGeom prst="roundRect">
            <a:avLst>
              <a:gd name="adj" fmla="val 4984"/>
            </a:avLst>
          </a:prstGeom>
          <a:solidFill>
            <a:srgbClr val="CCEEFF"/>
          </a:solidFill>
          <a:ln w="7620">
            <a:solidFill>
              <a:srgbClr val="B2D4E5"/>
            </a:solidFill>
            <a:prstDash val="solid"/>
          </a:ln>
        </p:spPr>
        <p:txBody>
          <a:bodyPr/>
          <a:lstStyle/>
          <a:p>
            <a:endParaRPr lang="tr-TR"/>
          </a:p>
        </p:txBody>
      </p:sp>
      <p:sp>
        <p:nvSpPr>
          <p:cNvPr id="12" name="Text 9"/>
          <p:cNvSpPr/>
          <p:nvPr/>
        </p:nvSpPr>
        <p:spPr>
          <a:xfrm>
            <a:off x="2267783" y="5372219"/>
            <a:ext cx="2777490" cy="347186"/>
          </a:xfrm>
          <a:prstGeom prst="rect">
            <a:avLst/>
          </a:prstGeom>
          <a:noFill/>
          <a:ln/>
        </p:spPr>
        <p:txBody>
          <a:bodyPr wrap="none" rtlCol="0" anchor="t"/>
          <a:lstStyle/>
          <a:p>
            <a:pPr marL="0" indent="0">
              <a:lnSpc>
                <a:spcPts val="2734"/>
              </a:lnSpc>
              <a:buNone/>
            </a:pPr>
            <a:r>
              <a:rPr lang="tr-TR" sz="2400" b="1" dirty="0"/>
              <a:t>Remote Access:</a:t>
            </a:r>
            <a:endParaRPr lang="en-US" sz="2187" b="1" dirty="0"/>
          </a:p>
        </p:txBody>
      </p:sp>
      <p:sp>
        <p:nvSpPr>
          <p:cNvPr id="13" name="Text 10"/>
          <p:cNvSpPr/>
          <p:nvPr/>
        </p:nvSpPr>
        <p:spPr>
          <a:xfrm>
            <a:off x="2267783" y="5852636"/>
            <a:ext cx="4706541" cy="710803"/>
          </a:xfrm>
          <a:prstGeom prst="rect">
            <a:avLst/>
          </a:prstGeom>
          <a:noFill/>
          <a:ln/>
        </p:spPr>
        <p:txBody>
          <a:bodyPr wrap="square" rtlCol="0" anchor="t"/>
          <a:lstStyle/>
          <a:p>
            <a:pPr marL="0" indent="0">
              <a:lnSpc>
                <a:spcPts val="2799"/>
              </a:lnSpc>
              <a:buNone/>
            </a:pPr>
            <a:r>
              <a:rPr lang="en-US" sz="1600" dirty="0"/>
              <a:t>Users should be able to control and monitor the system from a certain location.</a:t>
            </a:r>
            <a:endParaRPr lang="en-US" sz="1750" dirty="0"/>
          </a:p>
        </p:txBody>
      </p:sp>
      <p:sp>
        <p:nvSpPr>
          <p:cNvPr id="14" name="Shape 11"/>
          <p:cNvSpPr/>
          <p:nvPr/>
        </p:nvSpPr>
        <p:spPr>
          <a:xfrm>
            <a:off x="7426285" y="5142428"/>
            <a:ext cx="5166122" cy="2006203"/>
          </a:xfrm>
          <a:prstGeom prst="roundRect">
            <a:avLst>
              <a:gd name="adj" fmla="val 4984"/>
            </a:avLst>
          </a:prstGeom>
          <a:solidFill>
            <a:srgbClr val="CCEEFF"/>
          </a:solidFill>
          <a:ln w="7620">
            <a:solidFill>
              <a:srgbClr val="B2D4E5"/>
            </a:solidFill>
            <a:prstDash val="solid"/>
          </a:ln>
        </p:spPr>
        <p:txBody>
          <a:bodyPr/>
          <a:lstStyle/>
          <a:p>
            <a:endParaRPr lang="tr-TR"/>
          </a:p>
        </p:txBody>
      </p:sp>
      <p:sp>
        <p:nvSpPr>
          <p:cNvPr id="15" name="Text 12"/>
          <p:cNvSpPr/>
          <p:nvPr/>
        </p:nvSpPr>
        <p:spPr>
          <a:xfrm>
            <a:off x="7656076" y="5372219"/>
            <a:ext cx="3332917" cy="347186"/>
          </a:xfrm>
          <a:prstGeom prst="rect">
            <a:avLst/>
          </a:prstGeom>
          <a:noFill/>
          <a:ln/>
        </p:spPr>
        <p:txBody>
          <a:bodyPr wrap="none" rtlCol="0" anchor="t"/>
          <a:lstStyle/>
          <a:p>
            <a:pPr marL="0" indent="0">
              <a:lnSpc>
                <a:spcPts val="2734"/>
              </a:lnSpc>
              <a:buNone/>
            </a:pPr>
            <a:r>
              <a:rPr lang="tr-TR" sz="2400" b="1" dirty="0" err="1"/>
              <a:t>Safety</a:t>
            </a:r>
            <a:r>
              <a:rPr lang="tr-TR" sz="2400" b="1" dirty="0"/>
              <a:t> </a:t>
            </a:r>
            <a:r>
              <a:rPr lang="tr-TR" sz="2400" b="1" dirty="0" err="1"/>
              <a:t>and</a:t>
            </a:r>
            <a:r>
              <a:rPr lang="tr-TR" sz="2400" b="1" dirty="0"/>
              <a:t> </a:t>
            </a:r>
            <a:r>
              <a:rPr lang="tr-TR" sz="2400" b="1" dirty="0" err="1"/>
              <a:t>Durability</a:t>
            </a:r>
            <a:r>
              <a:rPr lang="tr-TR" sz="2400" b="1" dirty="0"/>
              <a:t>:</a:t>
            </a:r>
            <a:endParaRPr lang="en-US" sz="2187" b="1" dirty="0"/>
          </a:p>
        </p:txBody>
      </p:sp>
      <p:sp>
        <p:nvSpPr>
          <p:cNvPr id="16" name="Text 13"/>
          <p:cNvSpPr/>
          <p:nvPr/>
        </p:nvSpPr>
        <p:spPr>
          <a:xfrm>
            <a:off x="7656076" y="5852636"/>
            <a:ext cx="4706541" cy="1066205"/>
          </a:xfrm>
          <a:prstGeom prst="rect">
            <a:avLst/>
          </a:prstGeom>
          <a:noFill/>
          <a:ln/>
        </p:spPr>
        <p:txBody>
          <a:bodyPr wrap="square" rtlCol="0" anchor="t"/>
          <a:lstStyle/>
          <a:p>
            <a:pPr marL="0" indent="0">
              <a:lnSpc>
                <a:spcPts val="2799"/>
              </a:lnSpc>
              <a:buNone/>
            </a:pPr>
            <a:r>
              <a:rPr lang="en-US" sz="1600" dirty="0"/>
              <a:t>The system should be secure and durable, providing safe solutions against water leaks and malfunctions.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400" dirty="0"/>
              <a:t>What is IoT (Internet of Things)?</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600" dirty="0"/>
              <a:t>IoT (Internet of Things) is a technological approach that allows devices used in our daily lives to connect and share data with each other via the internet. IoT solutions are used in many fields such as smart homes, cities, factories, agricultural applications, health, and transportation.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948690"/>
            <a:ext cx="6102668" cy="694373"/>
          </a:xfrm>
          <a:prstGeom prst="rect">
            <a:avLst/>
          </a:prstGeom>
          <a:noFill/>
          <a:ln/>
        </p:spPr>
        <p:txBody>
          <a:bodyPr wrap="none" rtlCol="0" anchor="t"/>
          <a:lstStyle/>
          <a:p>
            <a:pPr marL="0" indent="0">
              <a:lnSpc>
                <a:spcPts val="5468"/>
              </a:lnSpc>
              <a:buNone/>
            </a:pPr>
            <a:r>
              <a:rPr lang="tr-TR" sz="4400" b="1" dirty="0" err="1"/>
              <a:t>Materials</a:t>
            </a:r>
            <a:r>
              <a:rPr lang="tr-TR" sz="4400" b="1" dirty="0"/>
              <a:t> </a:t>
            </a:r>
            <a:r>
              <a:rPr lang="tr-TR" sz="4400" b="1" dirty="0" err="1"/>
              <a:t>Used</a:t>
            </a:r>
            <a:endParaRPr lang="en-US" sz="4374" b="1" dirty="0"/>
          </a:p>
        </p:txBody>
      </p:sp>
      <p:sp>
        <p:nvSpPr>
          <p:cNvPr id="5" name="Text 2"/>
          <p:cNvSpPr/>
          <p:nvPr/>
        </p:nvSpPr>
        <p:spPr>
          <a:xfrm>
            <a:off x="2037993" y="2198489"/>
            <a:ext cx="2787968" cy="694373"/>
          </a:xfrm>
          <a:prstGeom prst="rect">
            <a:avLst/>
          </a:prstGeom>
          <a:noFill/>
          <a:ln/>
        </p:spPr>
        <p:txBody>
          <a:bodyPr wrap="square" rtlCol="0" anchor="t"/>
          <a:lstStyle/>
          <a:p>
            <a:pPr marL="0" indent="0">
              <a:lnSpc>
                <a:spcPts val="2734"/>
              </a:lnSpc>
              <a:buNone/>
            </a:pPr>
            <a:r>
              <a:rPr lang="tr-TR" sz="2400" b="1" dirty="0"/>
              <a:t>ESP32 </a:t>
            </a:r>
            <a:r>
              <a:rPr lang="tr-TR" sz="2400" b="1" dirty="0" err="1"/>
              <a:t>Microcontroller</a:t>
            </a:r>
            <a:endParaRPr lang="en-US" sz="2187" b="1" dirty="0"/>
          </a:p>
        </p:txBody>
      </p:sp>
      <p:sp>
        <p:nvSpPr>
          <p:cNvPr id="6" name="Text 3"/>
          <p:cNvSpPr/>
          <p:nvPr/>
        </p:nvSpPr>
        <p:spPr>
          <a:xfrm>
            <a:off x="5375553" y="2198489"/>
            <a:ext cx="2046803" cy="347186"/>
          </a:xfrm>
          <a:prstGeom prst="rect">
            <a:avLst/>
          </a:prstGeom>
          <a:noFill/>
          <a:ln/>
        </p:spPr>
        <p:txBody>
          <a:bodyPr wrap="none" rtlCol="0" anchor="t"/>
          <a:lstStyle/>
          <a:p>
            <a:pPr marL="0" indent="0">
              <a:lnSpc>
                <a:spcPts val="2734"/>
              </a:lnSpc>
              <a:buNone/>
            </a:pPr>
            <a:r>
              <a:rPr lang="tr-TR" sz="2400" b="1" dirty="0" err="1"/>
              <a:t>Relay</a:t>
            </a:r>
            <a:r>
              <a:rPr lang="tr-TR" sz="2400" b="1" dirty="0"/>
              <a:t> </a:t>
            </a:r>
            <a:r>
              <a:rPr lang="tr-TR" sz="2400" b="1" dirty="0" err="1"/>
              <a:t>Module</a:t>
            </a:r>
            <a:endParaRPr lang="en-US" sz="2187" b="1" dirty="0"/>
          </a:p>
        </p:txBody>
      </p:sp>
      <p:sp>
        <p:nvSpPr>
          <p:cNvPr id="7" name="Text 4"/>
          <p:cNvSpPr/>
          <p:nvPr/>
        </p:nvSpPr>
        <p:spPr>
          <a:xfrm>
            <a:off x="7971949" y="2198489"/>
            <a:ext cx="2046803" cy="694373"/>
          </a:xfrm>
          <a:prstGeom prst="rect">
            <a:avLst/>
          </a:prstGeom>
          <a:noFill/>
          <a:ln/>
        </p:spPr>
        <p:txBody>
          <a:bodyPr wrap="square" rtlCol="0" anchor="t"/>
          <a:lstStyle/>
          <a:p>
            <a:pPr marL="0" indent="0">
              <a:lnSpc>
                <a:spcPts val="2734"/>
              </a:lnSpc>
              <a:buNone/>
            </a:pPr>
            <a:r>
              <a:rPr lang="tr-TR" sz="2400" b="1" dirty="0"/>
              <a:t>YFS-201 </a:t>
            </a:r>
            <a:r>
              <a:rPr lang="tr-TR" sz="2400" b="1" dirty="0" err="1"/>
              <a:t>Water</a:t>
            </a:r>
            <a:r>
              <a:rPr lang="tr-TR" sz="2400" b="1" dirty="0"/>
              <a:t> </a:t>
            </a:r>
            <a:r>
              <a:rPr lang="tr-TR" sz="2400" b="1" dirty="0" err="1"/>
              <a:t>Flow</a:t>
            </a:r>
            <a:r>
              <a:rPr lang="tr-TR" sz="2400" b="1" dirty="0"/>
              <a:t> Sensor</a:t>
            </a:r>
            <a:endParaRPr lang="en-US" sz="2187" b="1" dirty="0"/>
          </a:p>
        </p:txBody>
      </p:sp>
      <p:sp>
        <p:nvSpPr>
          <p:cNvPr id="8" name="Text 5"/>
          <p:cNvSpPr/>
          <p:nvPr/>
        </p:nvSpPr>
        <p:spPr>
          <a:xfrm>
            <a:off x="10568345" y="2198489"/>
            <a:ext cx="2046803" cy="347186"/>
          </a:xfrm>
          <a:prstGeom prst="rect">
            <a:avLst/>
          </a:prstGeom>
          <a:noFill/>
          <a:ln/>
        </p:spPr>
        <p:txBody>
          <a:bodyPr wrap="none" rtlCol="0" anchor="t"/>
          <a:lstStyle/>
          <a:p>
            <a:pPr marL="0" indent="0">
              <a:lnSpc>
                <a:spcPts val="2734"/>
              </a:lnSpc>
              <a:buNone/>
            </a:pPr>
            <a:r>
              <a:rPr lang="tr-TR" sz="2400" b="1" dirty="0" err="1"/>
              <a:t>Solenoid</a:t>
            </a:r>
            <a:r>
              <a:rPr lang="tr-TR" sz="2400" b="1" dirty="0"/>
              <a:t> </a:t>
            </a:r>
            <a:r>
              <a:rPr lang="tr-TR" sz="2400" b="1" dirty="0" err="1"/>
              <a:t>Valve</a:t>
            </a:r>
            <a:endParaRPr lang="en-US" sz="2187" b="1" dirty="0"/>
          </a:p>
        </p:txBody>
      </p:sp>
      <p:sp>
        <p:nvSpPr>
          <p:cNvPr id="9" name="Text 6"/>
          <p:cNvSpPr/>
          <p:nvPr/>
        </p:nvSpPr>
        <p:spPr>
          <a:xfrm>
            <a:off x="2037993" y="3587115"/>
            <a:ext cx="2777490" cy="347186"/>
          </a:xfrm>
          <a:prstGeom prst="rect">
            <a:avLst/>
          </a:prstGeom>
          <a:noFill/>
          <a:ln/>
        </p:spPr>
        <p:txBody>
          <a:bodyPr wrap="none" rtlCol="0" anchor="t"/>
          <a:lstStyle/>
          <a:p>
            <a:pPr marL="0" indent="0">
              <a:lnSpc>
                <a:spcPts val="2734"/>
              </a:lnSpc>
              <a:buNone/>
            </a:pPr>
            <a:r>
              <a:rPr lang="tr-TR" sz="2400" b="1" dirty="0" err="1"/>
              <a:t>Jumper</a:t>
            </a:r>
            <a:r>
              <a:rPr lang="tr-TR" sz="2400" b="1" dirty="0"/>
              <a:t> </a:t>
            </a:r>
            <a:r>
              <a:rPr lang="tr-TR" sz="2400" b="1" dirty="0" err="1"/>
              <a:t>Cables</a:t>
            </a:r>
            <a:endParaRPr lang="en-US" sz="2187" b="1" dirty="0"/>
          </a:p>
        </p:txBody>
      </p:sp>
      <p:sp>
        <p:nvSpPr>
          <p:cNvPr id="10" name="Text 7"/>
          <p:cNvSpPr/>
          <p:nvPr/>
        </p:nvSpPr>
        <p:spPr>
          <a:xfrm>
            <a:off x="5375553" y="3587115"/>
            <a:ext cx="2046803" cy="347186"/>
          </a:xfrm>
          <a:prstGeom prst="rect">
            <a:avLst/>
          </a:prstGeom>
          <a:noFill/>
          <a:ln/>
        </p:spPr>
        <p:txBody>
          <a:bodyPr wrap="none" rtlCol="0" anchor="t"/>
          <a:lstStyle/>
          <a:p>
            <a:pPr marL="0" indent="0">
              <a:lnSpc>
                <a:spcPts val="2734"/>
              </a:lnSpc>
              <a:buNone/>
            </a:pPr>
            <a:r>
              <a:rPr lang="tr-TR" sz="2400" b="1" dirty="0" err="1"/>
              <a:t>Hose</a:t>
            </a:r>
            <a:endParaRPr lang="en-US" sz="2187" b="1" dirty="0"/>
          </a:p>
        </p:txBody>
      </p:sp>
      <p:sp>
        <p:nvSpPr>
          <p:cNvPr id="11" name="Text 8"/>
          <p:cNvSpPr/>
          <p:nvPr/>
        </p:nvSpPr>
        <p:spPr>
          <a:xfrm>
            <a:off x="7971949" y="3587115"/>
            <a:ext cx="2046803" cy="347186"/>
          </a:xfrm>
          <a:prstGeom prst="rect">
            <a:avLst/>
          </a:prstGeom>
          <a:noFill/>
          <a:ln/>
        </p:spPr>
        <p:txBody>
          <a:bodyPr wrap="none" rtlCol="0" anchor="t"/>
          <a:lstStyle/>
          <a:p>
            <a:pPr marL="0" indent="0">
              <a:lnSpc>
                <a:spcPts val="2734"/>
              </a:lnSpc>
              <a:buNone/>
            </a:pPr>
            <a:r>
              <a:rPr lang="tr-TR" sz="2400" b="1" dirty="0" err="1"/>
              <a:t>Funnel</a:t>
            </a:r>
            <a:endParaRPr lang="en-US" sz="2187" b="1" dirty="0"/>
          </a:p>
        </p:txBody>
      </p:sp>
      <p:sp>
        <p:nvSpPr>
          <p:cNvPr id="12" name="Text 9"/>
          <p:cNvSpPr/>
          <p:nvPr/>
        </p:nvSpPr>
        <p:spPr>
          <a:xfrm>
            <a:off x="10568345" y="3587115"/>
            <a:ext cx="2046803" cy="347186"/>
          </a:xfrm>
          <a:prstGeom prst="rect">
            <a:avLst/>
          </a:prstGeom>
          <a:noFill/>
          <a:ln/>
        </p:spPr>
        <p:txBody>
          <a:bodyPr wrap="none" rtlCol="0" anchor="t"/>
          <a:lstStyle/>
          <a:p>
            <a:pPr marL="0" indent="0">
              <a:lnSpc>
                <a:spcPts val="2734"/>
              </a:lnSpc>
              <a:buNone/>
            </a:pPr>
            <a:r>
              <a:rPr lang="tr-TR" sz="2400" b="1" dirty="0"/>
              <a:t>Teflon Tape</a:t>
            </a:r>
            <a:endParaRPr lang="en-US" sz="2187" b="1" dirty="0"/>
          </a:p>
        </p:txBody>
      </p:sp>
      <p:sp>
        <p:nvSpPr>
          <p:cNvPr id="13" name="Text 10"/>
          <p:cNvSpPr/>
          <p:nvPr/>
        </p:nvSpPr>
        <p:spPr>
          <a:xfrm>
            <a:off x="2037993" y="4628555"/>
            <a:ext cx="2777490" cy="347186"/>
          </a:xfrm>
          <a:prstGeom prst="rect">
            <a:avLst/>
          </a:prstGeom>
          <a:noFill/>
          <a:ln/>
        </p:spPr>
        <p:txBody>
          <a:bodyPr wrap="none" rtlCol="0" anchor="t"/>
          <a:lstStyle/>
          <a:p>
            <a:pPr marL="0" indent="0">
              <a:lnSpc>
                <a:spcPts val="2734"/>
              </a:lnSpc>
              <a:buNone/>
            </a:pPr>
            <a:r>
              <a:rPr lang="tr-TR" sz="2400" b="1" dirty="0" err="1"/>
              <a:t>Electrical</a:t>
            </a:r>
            <a:r>
              <a:rPr lang="tr-TR" sz="2400" b="1" dirty="0"/>
              <a:t> Tape</a:t>
            </a:r>
            <a:endParaRPr lang="en-US" sz="2187" b="1" dirty="0"/>
          </a:p>
        </p:txBody>
      </p:sp>
      <p:sp>
        <p:nvSpPr>
          <p:cNvPr id="14" name="Text 11"/>
          <p:cNvSpPr/>
          <p:nvPr/>
        </p:nvSpPr>
        <p:spPr>
          <a:xfrm>
            <a:off x="5375553" y="4628555"/>
            <a:ext cx="2046803" cy="347186"/>
          </a:xfrm>
          <a:prstGeom prst="rect">
            <a:avLst/>
          </a:prstGeom>
          <a:noFill/>
          <a:ln/>
        </p:spPr>
        <p:txBody>
          <a:bodyPr wrap="none" rtlCol="0" anchor="t"/>
          <a:lstStyle/>
          <a:p>
            <a:pPr marL="0" indent="0">
              <a:lnSpc>
                <a:spcPts val="2734"/>
              </a:lnSpc>
              <a:buNone/>
            </a:pPr>
            <a:r>
              <a:rPr lang="tr-TR" sz="2400" b="1" dirty="0" err="1"/>
              <a:t>Graduated</a:t>
            </a:r>
            <a:r>
              <a:rPr lang="tr-TR" sz="2400" b="1" dirty="0"/>
              <a:t> </a:t>
            </a:r>
          </a:p>
          <a:p>
            <a:pPr marL="0" indent="0">
              <a:lnSpc>
                <a:spcPts val="2734"/>
              </a:lnSpc>
              <a:buNone/>
            </a:pPr>
            <a:r>
              <a:rPr lang="tr-TR" sz="2400" b="1" dirty="0" err="1"/>
              <a:t>Cylinder</a:t>
            </a:r>
            <a:endParaRPr lang="en-US" sz="2187" b="1" dirty="0"/>
          </a:p>
        </p:txBody>
      </p:sp>
      <p:sp>
        <p:nvSpPr>
          <p:cNvPr id="15" name="Text 12"/>
          <p:cNvSpPr/>
          <p:nvPr/>
        </p:nvSpPr>
        <p:spPr>
          <a:xfrm>
            <a:off x="7971949" y="4628555"/>
            <a:ext cx="2046803" cy="347186"/>
          </a:xfrm>
          <a:prstGeom prst="rect">
            <a:avLst/>
          </a:prstGeom>
          <a:noFill/>
          <a:ln/>
        </p:spPr>
        <p:txBody>
          <a:bodyPr wrap="none" rtlCol="0" anchor="t"/>
          <a:lstStyle/>
          <a:p>
            <a:pPr marL="0" indent="0">
              <a:lnSpc>
                <a:spcPts val="2734"/>
              </a:lnSpc>
              <a:buNone/>
            </a:pPr>
            <a:r>
              <a:rPr lang="tr-TR" sz="2400" b="1" dirty="0" err="1"/>
              <a:t>Adapter</a:t>
            </a:r>
            <a:endParaRPr lang="en-US" sz="2187" b="1" dirty="0"/>
          </a:p>
        </p:txBody>
      </p:sp>
      <p:sp>
        <p:nvSpPr>
          <p:cNvPr id="16" name="Text 13"/>
          <p:cNvSpPr/>
          <p:nvPr/>
        </p:nvSpPr>
        <p:spPr>
          <a:xfrm>
            <a:off x="10568345" y="4628555"/>
            <a:ext cx="2046803" cy="1041559"/>
          </a:xfrm>
          <a:prstGeom prst="rect">
            <a:avLst/>
          </a:prstGeom>
          <a:noFill/>
          <a:ln/>
        </p:spPr>
        <p:txBody>
          <a:bodyPr wrap="square" rtlCol="0" anchor="t"/>
          <a:lstStyle/>
          <a:p>
            <a:pPr marL="0" indent="0">
              <a:lnSpc>
                <a:spcPts val="2734"/>
              </a:lnSpc>
              <a:buNone/>
            </a:pPr>
            <a:r>
              <a:rPr lang="tr-TR" sz="2400" b="1" dirty="0" err="1"/>
              <a:t>Pneumatic</a:t>
            </a:r>
            <a:r>
              <a:rPr lang="tr-TR" sz="2400" b="1" dirty="0"/>
              <a:t> </a:t>
            </a:r>
            <a:r>
              <a:rPr lang="tr-TR" sz="2400" b="1" dirty="0" err="1"/>
              <a:t>Fitting</a:t>
            </a:r>
            <a:endParaRPr lang="en-US" sz="2187" b="1" dirty="0"/>
          </a:p>
        </p:txBody>
      </p:sp>
      <p:sp>
        <p:nvSpPr>
          <p:cNvPr id="17" name="Text 14"/>
          <p:cNvSpPr/>
          <p:nvPr/>
        </p:nvSpPr>
        <p:spPr>
          <a:xfrm>
            <a:off x="2037993" y="6364367"/>
            <a:ext cx="2777490" cy="347186"/>
          </a:xfrm>
          <a:prstGeom prst="rect">
            <a:avLst/>
          </a:prstGeom>
          <a:noFill/>
          <a:ln/>
        </p:spPr>
        <p:txBody>
          <a:bodyPr wrap="none" rtlCol="0" anchor="t"/>
          <a:lstStyle/>
          <a:p>
            <a:pPr marL="0" indent="0">
              <a:lnSpc>
                <a:spcPts val="2734"/>
              </a:lnSpc>
              <a:buNone/>
            </a:pPr>
            <a:r>
              <a:rPr lang="tr-TR" sz="2400" b="1" dirty="0" err="1"/>
              <a:t>Coupling</a:t>
            </a:r>
            <a:r>
              <a:rPr lang="tr-TR" sz="2400" b="1" dirty="0"/>
              <a:t> </a:t>
            </a:r>
            <a:r>
              <a:rPr lang="tr-TR" sz="2400" b="1" dirty="0" err="1"/>
              <a:t>Part</a:t>
            </a:r>
            <a:endParaRPr lang="en-US" sz="2187" b="1" dirty="0"/>
          </a:p>
        </p:txBody>
      </p:sp>
      <p:sp>
        <p:nvSpPr>
          <p:cNvPr id="18" name="Text 15"/>
          <p:cNvSpPr/>
          <p:nvPr/>
        </p:nvSpPr>
        <p:spPr>
          <a:xfrm>
            <a:off x="5375553" y="6364367"/>
            <a:ext cx="2046803" cy="347186"/>
          </a:xfrm>
          <a:prstGeom prst="rect">
            <a:avLst/>
          </a:prstGeom>
          <a:noFill/>
          <a:ln/>
        </p:spPr>
        <p:txBody>
          <a:bodyPr wrap="none" rtlCol="0" anchor="t"/>
          <a:lstStyle/>
          <a:p>
            <a:pPr marL="0" indent="0">
              <a:lnSpc>
                <a:spcPts val="2734"/>
              </a:lnSpc>
              <a:buNone/>
            </a:pPr>
            <a:r>
              <a:rPr lang="tr-TR" sz="2400" b="1" dirty="0"/>
              <a:t>Project Box</a:t>
            </a:r>
            <a:endParaRPr lang="en-US" sz="2187" b="1" dirty="0"/>
          </a:p>
        </p:txBody>
      </p:sp>
      <p:sp>
        <p:nvSpPr>
          <p:cNvPr id="19" name="Text 16"/>
          <p:cNvSpPr/>
          <p:nvPr/>
        </p:nvSpPr>
        <p:spPr>
          <a:xfrm>
            <a:off x="7971949" y="6364367"/>
            <a:ext cx="2046803" cy="347186"/>
          </a:xfrm>
          <a:prstGeom prst="rect">
            <a:avLst/>
          </a:prstGeom>
          <a:noFill/>
          <a:ln/>
        </p:spPr>
        <p:txBody>
          <a:bodyPr wrap="none" rtlCol="0" anchor="t"/>
          <a:lstStyle/>
          <a:p>
            <a:pPr marL="0" indent="0">
              <a:lnSpc>
                <a:spcPts val="2734"/>
              </a:lnSpc>
              <a:buNone/>
            </a:pPr>
            <a:r>
              <a:rPr lang="tr-TR" sz="2400" b="1" dirty="0" err="1"/>
              <a:t>Solder</a:t>
            </a:r>
            <a:endParaRPr lang="en-US" sz="2187" b="1" dirty="0"/>
          </a:p>
        </p:txBody>
      </p:sp>
      <p:sp>
        <p:nvSpPr>
          <p:cNvPr id="20" name="Text 17"/>
          <p:cNvSpPr/>
          <p:nvPr/>
        </p:nvSpPr>
        <p:spPr>
          <a:xfrm>
            <a:off x="10568345" y="6364367"/>
            <a:ext cx="2046803" cy="694373"/>
          </a:xfrm>
          <a:prstGeom prst="rect">
            <a:avLst/>
          </a:prstGeom>
          <a:noFill/>
          <a:ln/>
        </p:spPr>
        <p:txBody>
          <a:bodyPr wrap="square" rtlCol="0" anchor="t"/>
          <a:lstStyle/>
          <a:p>
            <a:pPr marL="0" indent="0">
              <a:lnSpc>
                <a:spcPts val="2734"/>
              </a:lnSpc>
              <a:buNone/>
            </a:pPr>
            <a:r>
              <a:rPr lang="tr-TR" sz="2400" b="1" dirty="0"/>
              <a:t>2 Micro USB </a:t>
            </a:r>
            <a:r>
              <a:rPr lang="tr-TR" sz="2400" b="1" dirty="0" err="1"/>
              <a:t>Cables</a:t>
            </a:r>
            <a:endParaRPr lang="en-US" sz="2187"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1524119"/>
            <a:ext cx="6465808" cy="694373"/>
          </a:xfrm>
          <a:prstGeom prst="rect">
            <a:avLst/>
          </a:prstGeom>
          <a:noFill/>
          <a:ln/>
        </p:spPr>
        <p:txBody>
          <a:bodyPr wrap="none" rtlCol="0" anchor="t"/>
          <a:lstStyle/>
          <a:p>
            <a:r>
              <a:rPr lang="tr-TR" sz="4400" b="1" dirty="0"/>
              <a:t>ESP32 </a:t>
            </a:r>
            <a:r>
              <a:rPr lang="tr-TR" sz="4400" b="1" dirty="0" err="1"/>
              <a:t>Microcontroller</a:t>
            </a:r>
            <a:endParaRPr lang="tr-TR" sz="4400" b="1" dirty="0"/>
          </a:p>
        </p:txBody>
      </p:sp>
      <p:sp>
        <p:nvSpPr>
          <p:cNvPr id="5" name="Text 2"/>
          <p:cNvSpPr/>
          <p:nvPr/>
        </p:nvSpPr>
        <p:spPr>
          <a:xfrm>
            <a:off x="2037993" y="2751653"/>
            <a:ext cx="5006221" cy="1777008"/>
          </a:xfrm>
          <a:prstGeom prst="rect">
            <a:avLst/>
          </a:prstGeom>
          <a:noFill/>
          <a:ln/>
        </p:spPr>
        <p:txBody>
          <a:bodyPr wrap="square" rtlCol="0" anchor="t"/>
          <a:lstStyle/>
          <a:p>
            <a:r>
              <a:rPr lang="en-US" sz="1600" dirty="0"/>
              <a:t>ESP32 is a powerful and flexible microcontroller developed for IoT applications. It stands out with its built-in Wi-Fi and Bluetooth capabilities, efficient performance, and multi-core architecture.</a:t>
            </a:r>
          </a:p>
          <a:p>
            <a:r>
              <a:rPr lang="en-US" sz="1600" dirty="0"/>
              <a:t>In the water control system, ESP32 acts as the main controller. It processes data from sensors, controls actuators such as relays and solenoid valves, and integrates the entire system with the Blynk application.</a:t>
            </a:r>
          </a:p>
        </p:txBody>
      </p:sp>
      <p:pic>
        <p:nvPicPr>
          <p:cNvPr id="7" name="Image 1" descr="preencoded.png"/>
          <p:cNvPicPr>
            <a:picLocks noChangeAspect="1"/>
          </p:cNvPicPr>
          <p:nvPr/>
        </p:nvPicPr>
        <p:blipFill>
          <a:blip r:embed="rId4"/>
          <a:stretch>
            <a:fillRect/>
          </a:stretch>
        </p:blipFill>
        <p:spPr>
          <a:xfrm>
            <a:off x="7593806" y="2801660"/>
            <a:ext cx="5006221" cy="35890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765227"/>
            <a:ext cx="5554980" cy="694373"/>
          </a:xfrm>
          <a:prstGeom prst="rect">
            <a:avLst/>
          </a:prstGeom>
          <a:noFill/>
          <a:ln/>
        </p:spPr>
        <p:txBody>
          <a:bodyPr wrap="none" rtlCol="0" anchor="t"/>
          <a:lstStyle/>
          <a:p>
            <a:r>
              <a:rPr lang="tr-TR" sz="4400" b="1" dirty="0" err="1"/>
              <a:t>Water</a:t>
            </a:r>
            <a:r>
              <a:rPr lang="tr-TR" sz="4400" b="1" dirty="0"/>
              <a:t> </a:t>
            </a:r>
            <a:r>
              <a:rPr lang="tr-TR" sz="4400" b="1" dirty="0" err="1"/>
              <a:t>Flow</a:t>
            </a:r>
            <a:r>
              <a:rPr lang="tr-TR" sz="4400" b="1" dirty="0"/>
              <a:t> </a:t>
            </a:r>
            <a:r>
              <a:rPr lang="tr-TR" sz="4400" b="1" dirty="0" err="1"/>
              <a:t>Sensors</a:t>
            </a:r>
            <a:endParaRPr lang="tr-TR" sz="4400" b="1" dirty="0"/>
          </a:p>
        </p:txBody>
      </p:sp>
      <p:sp>
        <p:nvSpPr>
          <p:cNvPr id="6" name="Text 2"/>
          <p:cNvSpPr/>
          <p:nvPr/>
        </p:nvSpPr>
        <p:spPr>
          <a:xfrm>
            <a:off x="833199" y="3792855"/>
            <a:ext cx="7477601" cy="1066205"/>
          </a:xfrm>
          <a:prstGeom prst="rect">
            <a:avLst/>
          </a:prstGeom>
          <a:noFill/>
          <a:ln/>
        </p:spPr>
        <p:txBody>
          <a:bodyPr wrap="square" rtlCol="0" anchor="t"/>
          <a:lstStyle/>
          <a:p>
            <a:pPr marL="0" indent="0">
              <a:lnSpc>
                <a:spcPts val="2799"/>
              </a:lnSpc>
              <a:buNone/>
            </a:pPr>
            <a:r>
              <a:rPr lang="en-US" sz="1600" dirty="0"/>
              <a:t>Water flow sensors are critical components that play a key role in the smart water control system. These sensors measure the water flow in the system and provide real-time water consumption data.</a:t>
            </a:r>
            <a:endParaRPr lang="en-US" sz="1750" dirty="0"/>
          </a:p>
        </p:txBody>
      </p:sp>
      <p:sp>
        <p:nvSpPr>
          <p:cNvPr id="7" name="Text 3"/>
          <p:cNvSpPr/>
          <p:nvPr/>
        </p:nvSpPr>
        <p:spPr>
          <a:xfrm>
            <a:off x="833199" y="510897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037993" y="904042"/>
            <a:ext cx="6435209" cy="694373"/>
          </a:xfrm>
          <a:prstGeom prst="rect">
            <a:avLst/>
          </a:prstGeom>
          <a:noFill/>
          <a:ln/>
        </p:spPr>
        <p:txBody>
          <a:bodyPr wrap="none" rtlCol="0" anchor="t"/>
          <a:lstStyle/>
          <a:p>
            <a:r>
              <a:rPr lang="tr-TR" sz="4400" b="1" dirty="0"/>
              <a:t>Control </a:t>
            </a:r>
            <a:r>
              <a:rPr lang="tr-TR" sz="4400" b="1" dirty="0" err="1"/>
              <a:t>with</a:t>
            </a:r>
            <a:r>
              <a:rPr lang="tr-TR" sz="4400" b="1" dirty="0"/>
              <a:t> </a:t>
            </a:r>
            <a:r>
              <a:rPr lang="tr-TR" sz="4400" b="1" dirty="0" err="1"/>
              <a:t>Relay</a:t>
            </a:r>
            <a:r>
              <a:rPr lang="tr-TR" sz="4400" b="1" dirty="0"/>
              <a:t> </a:t>
            </a:r>
            <a:r>
              <a:rPr lang="tr-TR" sz="4400" b="1" dirty="0" err="1"/>
              <a:t>Module</a:t>
            </a:r>
            <a:endParaRPr lang="tr-TR" sz="4400" b="1" dirty="0"/>
          </a:p>
        </p:txBody>
      </p:sp>
      <p:pic>
        <p:nvPicPr>
          <p:cNvPr id="5" name="Image 1" descr="preencoded.png"/>
          <p:cNvPicPr>
            <a:picLocks noChangeAspect="1"/>
          </p:cNvPicPr>
          <p:nvPr/>
        </p:nvPicPr>
        <p:blipFill>
          <a:blip r:embed="rId4"/>
          <a:stretch>
            <a:fillRect/>
          </a:stretch>
        </p:blipFill>
        <p:spPr>
          <a:xfrm>
            <a:off x="2037993" y="2042755"/>
            <a:ext cx="3295888" cy="2036921"/>
          </a:xfrm>
          <a:prstGeom prst="rect">
            <a:avLst/>
          </a:prstGeom>
        </p:spPr>
      </p:pic>
      <p:sp>
        <p:nvSpPr>
          <p:cNvPr id="6" name="Text 2"/>
          <p:cNvSpPr/>
          <p:nvPr/>
        </p:nvSpPr>
        <p:spPr>
          <a:xfrm>
            <a:off x="2037993" y="4357330"/>
            <a:ext cx="2777490" cy="347186"/>
          </a:xfrm>
          <a:prstGeom prst="rect">
            <a:avLst/>
          </a:prstGeom>
          <a:noFill/>
          <a:ln/>
        </p:spPr>
        <p:txBody>
          <a:bodyPr wrap="none" rtlCol="0" anchor="t"/>
          <a:lstStyle/>
          <a:p>
            <a:pPr marL="0" indent="0" algn="l">
              <a:lnSpc>
                <a:spcPts val="2734"/>
              </a:lnSpc>
              <a:buNone/>
            </a:pPr>
            <a:r>
              <a:rPr lang="tr-TR" sz="2400" b="1" dirty="0" err="1"/>
              <a:t>Relay</a:t>
            </a:r>
            <a:r>
              <a:rPr lang="tr-TR" sz="2400" b="1" dirty="0"/>
              <a:t> </a:t>
            </a:r>
            <a:r>
              <a:rPr lang="tr-TR" sz="2400" b="1" dirty="0" err="1"/>
              <a:t>Module</a:t>
            </a:r>
            <a:endParaRPr lang="en-US" sz="2187" b="1" dirty="0"/>
          </a:p>
        </p:txBody>
      </p:sp>
      <p:sp>
        <p:nvSpPr>
          <p:cNvPr id="7" name="Text 3"/>
          <p:cNvSpPr/>
          <p:nvPr/>
        </p:nvSpPr>
        <p:spPr>
          <a:xfrm>
            <a:off x="2037993" y="4837748"/>
            <a:ext cx="3295888" cy="2487811"/>
          </a:xfrm>
          <a:prstGeom prst="rect">
            <a:avLst/>
          </a:prstGeom>
          <a:noFill/>
          <a:ln/>
        </p:spPr>
        <p:txBody>
          <a:bodyPr wrap="square" rtlCol="0" anchor="t"/>
          <a:lstStyle/>
          <a:p>
            <a:pPr marL="0" indent="0" algn="l">
              <a:lnSpc>
                <a:spcPts val="2799"/>
              </a:lnSpc>
              <a:buNone/>
            </a:pPr>
            <a:r>
              <a:rPr lang="en-US" sz="1600" dirty="0"/>
              <a:t>Allows us to control electrical devices safely. These modules provide electromechanical switching functions to manage critical components in the system.</a:t>
            </a:r>
            <a:endParaRPr lang="en-US" sz="1750" dirty="0"/>
          </a:p>
        </p:txBody>
      </p:sp>
      <p:pic>
        <p:nvPicPr>
          <p:cNvPr id="8" name="Image 2" descr="preencoded.png"/>
          <p:cNvPicPr>
            <a:picLocks noChangeAspect="1"/>
          </p:cNvPicPr>
          <p:nvPr/>
        </p:nvPicPr>
        <p:blipFill>
          <a:blip r:embed="rId5"/>
          <a:stretch>
            <a:fillRect/>
          </a:stretch>
        </p:blipFill>
        <p:spPr>
          <a:xfrm>
            <a:off x="5667137" y="2042755"/>
            <a:ext cx="3296007" cy="2037040"/>
          </a:xfrm>
          <a:prstGeom prst="rect">
            <a:avLst/>
          </a:prstGeom>
        </p:spPr>
      </p:pic>
      <p:sp>
        <p:nvSpPr>
          <p:cNvPr id="9" name="Text 4"/>
          <p:cNvSpPr/>
          <p:nvPr/>
        </p:nvSpPr>
        <p:spPr>
          <a:xfrm>
            <a:off x="5667137" y="4357449"/>
            <a:ext cx="2777490" cy="347186"/>
          </a:xfrm>
          <a:prstGeom prst="rect">
            <a:avLst/>
          </a:prstGeom>
          <a:noFill/>
          <a:ln/>
        </p:spPr>
        <p:txBody>
          <a:bodyPr wrap="none" rtlCol="0" anchor="t"/>
          <a:lstStyle/>
          <a:p>
            <a:pPr marL="0" indent="0" algn="l">
              <a:lnSpc>
                <a:spcPts val="2734"/>
              </a:lnSpc>
              <a:buNone/>
            </a:pPr>
            <a:r>
              <a:rPr lang="tr-TR" sz="2400" b="1" dirty="0" err="1"/>
              <a:t>Relay</a:t>
            </a:r>
            <a:r>
              <a:rPr lang="tr-TR" sz="2400" b="1" dirty="0"/>
              <a:t> </a:t>
            </a:r>
            <a:r>
              <a:rPr lang="tr-TR" sz="2400" b="1" dirty="0" err="1"/>
              <a:t>Connections</a:t>
            </a:r>
            <a:endParaRPr lang="en-US" sz="2187" b="1" dirty="0"/>
          </a:p>
        </p:txBody>
      </p:sp>
      <p:sp>
        <p:nvSpPr>
          <p:cNvPr id="10" name="Text 5"/>
          <p:cNvSpPr/>
          <p:nvPr/>
        </p:nvSpPr>
        <p:spPr>
          <a:xfrm>
            <a:off x="5667137" y="4837867"/>
            <a:ext cx="3296007" cy="2132409"/>
          </a:xfrm>
          <a:prstGeom prst="rect">
            <a:avLst/>
          </a:prstGeom>
          <a:noFill/>
          <a:ln/>
        </p:spPr>
        <p:txBody>
          <a:bodyPr wrap="square" rtlCol="0" anchor="t"/>
          <a:lstStyle/>
          <a:p>
            <a:pPr marL="0" indent="0" algn="l">
              <a:lnSpc>
                <a:spcPts val="2799"/>
              </a:lnSpc>
              <a:buNone/>
            </a:pPr>
            <a:r>
              <a:rPr lang="en-US" sz="1600" dirty="0"/>
              <a:t>The input and output terminals of the relay module can be easily connected to other components in the system. This allows us to control solenoid valves or other actuators.</a:t>
            </a:r>
            <a:endParaRPr lang="en-US" sz="1750" dirty="0"/>
          </a:p>
        </p:txBody>
      </p:sp>
      <p:pic>
        <p:nvPicPr>
          <p:cNvPr id="11" name="Image 3" descr="preencoded.png"/>
          <p:cNvPicPr>
            <a:picLocks noChangeAspect="1"/>
          </p:cNvPicPr>
          <p:nvPr/>
        </p:nvPicPr>
        <p:blipFill>
          <a:blip r:embed="rId6"/>
          <a:stretch>
            <a:fillRect/>
          </a:stretch>
        </p:blipFill>
        <p:spPr>
          <a:xfrm>
            <a:off x="9296400" y="2042755"/>
            <a:ext cx="3296007" cy="2037040"/>
          </a:xfrm>
          <a:prstGeom prst="rect">
            <a:avLst/>
          </a:prstGeom>
        </p:spPr>
      </p:pic>
      <p:sp>
        <p:nvSpPr>
          <p:cNvPr id="12" name="Text 6"/>
          <p:cNvSpPr/>
          <p:nvPr/>
        </p:nvSpPr>
        <p:spPr>
          <a:xfrm>
            <a:off x="9296400" y="4357449"/>
            <a:ext cx="2777490" cy="347186"/>
          </a:xfrm>
          <a:prstGeom prst="rect">
            <a:avLst/>
          </a:prstGeom>
          <a:noFill/>
          <a:ln/>
        </p:spPr>
        <p:txBody>
          <a:bodyPr wrap="none" rtlCol="0" anchor="t"/>
          <a:lstStyle/>
          <a:p>
            <a:pPr marL="0" indent="0" algn="l">
              <a:lnSpc>
                <a:spcPts val="2734"/>
              </a:lnSpc>
              <a:buNone/>
            </a:pPr>
            <a:r>
              <a:rPr lang="tr-TR" sz="2400" b="1" dirty="0" err="1"/>
              <a:t>Relay</a:t>
            </a:r>
            <a:r>
              <a:rPr lang="tr-TR" sz="2400" b="1" dirty="0"/>
              <a:t> Control</a:t>
            </a:r>
            <a:endParaRPr lang="en-US" sz="2187" b="1" dirty="0"/>
          </a:p>
        </p:txBody>
      </p:sp>
      <p:sp>
        <p:nvSpPr>
          <p:cNvPr id="13" name="Text 7"/>
          <p:cNvSpPr/>
          <p:nvPr/>
        </p:nvSpPr>
        <p:spPr>
          <a:xfrm>
            <a:off x="9296400" y="4837867"/>
            <a:ext cx="3296007" cy="2132409"/>
          </a:xfrm>
          <a:prstGeom prst="rect">
            <a:avLst/>
          </a:prstGeom>
          <a:noFill/>
          <a:ln/>
        </p:spPr>
        <p:txBody>
          <a:bodyPr wrap="square" rtlCol="0" anchor="t"/>
          <a:lstStyle/>
          <a:p>
            <a:pPr marL="0" indent="0" algn="l">
              <a:lnSpc>
                <a:spcPts val="2799"/>
              </a:lnSpc>
              <a:buNone/>
            </a:pPr>
            <a:r>
              <a:rPr lang="en-US" sz="1600" dirty="0"/>
              <a:t>The switches on the relay module are used to perform operations such as opening and closing water. In the smart water control system, this relay module plays a critical role.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326</TotalTime>
  <Words>1635</Words>
  <Application>Microsoft Office PowerPoint</Application>
  <PresentationFormat>Özel</PresentationFormat>
  <Paragraphs>134</Paragraphs>
  <Slides>24</Slides>
  <Notes>24</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24</vt:i4>
      </vt:variant>
    </vt:vector>
  </HeadingPairs>
  <TitlesOfParts>
    <vt:vector size="28" baseType="lpstr">
      <vt:lpstr>Arial</vt:lpstr>
      <vt:lpstr>Eudoxus Sans</vt:lpstr>
      <vt:lpstr>p22-mackinac-pro</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Bera Ekimci</cp:lastModifiedBy>
  <cp:revision>6</cp:revision>
  <dcterms:created xsi:type="dcterms:W3CDTF">2024-05-21T19:40:08Z</dcterms:created>
  <dcterms:modified xsi:type="dcterms:W3CDTF">2024-07-05T01:17:41Z</dcterms:modified>
</cp:coreProperties>
</file>